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330" r:id="rId3"/>
    <p:sldId id="319" r:id="rId4"/>
    <p:sldId id="320" r:id="rId5"/>
    <p:sldId id="321" r:id="rId6"/>
    <p:sldId id="322" r:id="rId7"/>
    <p:sldId id="324" r:id="rId8"/>
    <p:sldId id="325" r:id="rId9"/>
    <p:sldId id="326" r:id="rId10"/>
    <p:sldId id="327" r:id="rId11"/>
    <p:sldId id="328" r:id="rId12"/>
    <p:sldId id="323" r:id="rId13"/>
    <p:sldId id="331" r:id="rId14"/>
    <p:sldId id="329" r:id="rId15"/>
    <p:sldId id="282" r:id="rId16"/>
    <p:sldId id="283" r:id="rId17"/>
    <p:sldId id="284" r:id="rId18"/>
    <p:sldId id="285" r:id="rId19"/>
    <p:sldId id="286" r:id="rId20"/>
    <p:sldId id="287" r:id="rId21"/>
    <p:sldId id="288" r:id="rId22"/>
    <p:sldId id="259" r:id="rId23"/>
    <p:sldId id="258" r:id="rId24"/>
    <p:sldId id="260" r:id="rId25"/>
    <p:sldId id="289" r:id="rId26"/>
    <p:sldId id="261" r:id="rId27"/>
    <p:sldId id="292" r:id="rId28"/>
    <p:sldId id="290" r:id="rId29"/>
    <p:sldId id="291" r:id="rId30"/>
    <p:sldId id="293" r:id="rId31"/>
    <p:sldId id="262" r:id="rId32"/>
    <p:sldId id="263" r:id="rId33"/>
    <p:sldId id="294" r:id="rId34"/>
    <p:sldId id="295" r:id="rId35"/>
    <p:sldId id="297" r:id="rId36"/>
    <p:sldId id="296" r:id="rId37"/>
    <p:sldId id="298" r:id="rId38"/>
    <p:sldId id="299" r:id="rId39"/>
    <p:sldId id="300" r:id="rId40"/>
    <p:sldId id="301" r:id="rId41"/>
    <p:sldId id="302" r:id="rId42"/>
    <p:sldId id="303" r:id="rId43"/>
    <p:sldId id="264" r:id="rId44"/>
    <p:sldId id="265" r:id="rId45"/>
    <p:sldId id="266" r:id="rId46"/>
    <p:sldId id="267" r:id="rId47"/>
    <p:sldId id="304" r:id="rId48"/>
    <p:sldId id="305" r:id="rId49"/>
    <p:sldId id="306" r:id="rId50"/>
    <p:sldId id="307" r:id="rId51"/>
    <p:sldId id="308" r:id="rId52"/>
    <p:sldId id="309" r:id="rId53"/>
    <p:sldId id="310" r:id="rId54"/>
    <p:sldId id="311" r:id="rId55"/>
    <p:sldId id="316" r:id="rId56"/>
    <p:sldId id="317" r:id="rId57"/>
    <p:sldId id="318" r:id="rId58"/>
    <p:sldId id="268" r:id="rId59"/>
    <p:sldId id="313" r:id="rId60"/>
    <p:sldId id="314" r:id="rId61"/>
    <p:sldId id="315" r:id="rId62"/>
    <p:sldId id="312" r:id="rId63"/>
    <p:sldId id="332" r:id="rId64"/>
    <p:sldId id="334" r:id="rId65"/>
    <p:sldId id="335" r:id="rId66"/>
    <p:sldId id="336" r:id="rId67"/>
    <p:sldId id="275" r:id="rId68"/>
    <p:sldId id="337" r:id="rId69"/>
    <p:sldId id="333" r:id="rId70"/>
    <p:sldId id="338" r:id="rId71"/>
    <p:sldId id="339" r:id="rId72"/>
    <p:sldId id="340" r:id="rId73"/>
    <p:sldId id="341" r:id="rId74"/>
    <p:sldId id="342" r:id="rId75"/>
    <p:sldId id="343" r:id="rId76"/>
    <p:sldId id="344" r:id="rId77"/>
    <p:sldId id="345" r:id="rId78"/>
    <p:sldId id="347" r:id="rId79"/>
    <p:sldId id="346" r:id="rId80"/>
    <p:sldId id="348" r:id="rId81"/>
    <p:sldId id="349" r:id="rId82"/>
    <p:sldId id="350" r:id="rId83"/>
    <p:sldId id="270" r:id="rId84"/>
    <p:sldId id="351"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5429" autoAdjust="0"/>
  </p:normalViewPr>
  <p:slideViewPr>
    <p:cSldViewPr snapToGrid="0">
      <p:cViewPr varScale="1">
        <p:scale>
          <a:sx n="114" d="100"/>
          <a:sy n="114" d="100"/>
        </p:scale>
        <p:origin x="4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3E69F-5E4B-4336-8CD0-5C4EE959E82A}" type="datetimeFigureOut">
              <a:rPr lang="zh-CN" altLang="en-US" smtClean="0"/>
              <a:t>2018/7/26 Thursday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E36474-EEDB-49C1-B59A-9EF9CB62DB1F}" type="slidenum">
              <a:rPr lang="zh-CN" altLang="en-US" smtClean="0"/>
              <a:t>‹#›</a:t>
            </a:fld>
            <a:endParaRPr lang="zh-CN" altLang="en-US"/>
          </a:p>
        </p:txBody>
      </p:sp>
    </p:spTree>
    <p:extLst>
      <p:ext uri="{BB962C8B-B14F-4D97-AF65-F5344CB8AC3E}">
        <p14:creationId xmlns:p14="http://schemas.microsoft.com/office/powerpoint/2010/main" val="1157267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这幅图上上的三人是当今机器学习界的执牛耳者。中间的是</a:t>
            </a:r>
            <a:r>
              <a:rPr lang="en-US" altLang="zh-CN" sz="1200" b="0" i="0" kern="1200" dirty="0">
                <a:solidFill>
                  <a:schemeClr val="tx1"/>
                </a:solidFill>
                <a:effectLst/>
                <a:latin typeface="+mn-lt"/>
                <a:ea typeface="+mn-ea"/>
                <a:cs typeface="+mn-cs"/>
              </a:rPr>
              <a:t>Geoffrey Hinton, </a:t>
            </a:r>
            <a:r>
              <a:rPr lang="zh-CN" altLang="en-US" sz="1200" b="0" i="0" kern="1200" dirty="0">
                <a:solidFill>
                  <a:schemeClr val="tx1"/>
                </a:solidFill>
                <a:effectLst/>
                <a:latin typeface="+mn-lt"/>
                <a:ea typeface="+mn-ea"/>
                <a:cs typeface="+mn-cs"/>
              </a:rPr>
              <a:t>加拿大多伦多大学的教授，如今被聘为“</a:t>
            </a:r>
            <a:r>
              <a:rPr lang="en-US"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大脑”的负责人。右边的是</a:t>
            </a:r>
            <a:r>
              <a:rPr lang="en-US" altLang="zh-CN" sz="1200" b="0" i="0" kern="1200" dirty="0">
                <a:solidFill>
                  <a:schemeClr val="tx1"/>
                </a:solidFill>
                <a:effectLst/>
                <a:latin typeface="+mn-lt"/>
                <a:ea typeface="+mn-ea"/>
                <a:cs typeface="+mn-cs"/>
              </a:rPr>
              <a:t>Yann </a:t>
            </a:r>
            <a:r>
              <a:rPr lang="en-US" altLang="zh-CN" sz="1200" b="0" i="0" kern="1200" dirty="0" err="1">
                <a:solidFill>
                  <a:schemeClr val="tx1"/>
                </a:solidFill>
                <a:effectLst/>
                <a:latin typeface="+mn-lt"/>
                <a:ea typeface="+mn-ea"/>
                <a:cs typeface="+mn-cs"/>
              </a:rPr>
              <a:t>LeCun</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纽约大学教授，如今是</a:t>
            </a:r>
            <a:r>
              <a:rPr lang="en-US" altLang="zh-CN" sz="1200" b="0" i="0" kern="1200" dirty="0">
                <a:solidFill>
                  <a:schemeClr val="tx1"/>
                </a:solidFill>
                <a:effectLst/>
                <a:latin typeface="+mn-lt"/>
                <a:ea typeface="+mn-ea"/>
                <a:cs typeface="+mn-cs"/>
              </a:rPr>
              <a:t>Facebook</a:t>
            </a:r>
            <a:r>
              <a:rPr lang="zh-CN" altLang="en-US" sz="1200" b="0" i="0" kern="1200" dirty="0">
                <a:solidFill>
                  <a:schemeClr val="tx1"/>
                </a:solidFill>
                <a:effectLst/>
                <a:latin typeface="+mn-lt"/>
                <a:ea typeface="+mn-ea"/>
                <a:cs typeface="+mn-cs"/>
              </a:rPr>
              <a:t>人工智能实验室的主任。而左边的大家都很熟悉，</a:t>
            </a:r>
            <a:r>
              <a:rPr lang="en-US" altLang="zh-CN" sz="1200" b="0" i="0" kern="1200" dirty="0">
                <a:solidFill>
                  <a:schemeClr val="tx1"/>
                </a:solidFill>
                <a:effectLst/>
                <a:latin typeface="+mn-lt"/>
                <a:ea typeface="+mn-ea"/>
                <a:cs typeface="+mn-cs"/>
              </a:rPr>
              <a:t>Andrew Ng</a:t>
            </a:r>
            <a:r>
              <a:rPr lang="zh-CN" altLang="en-US" sz="1200" b="0" i="0" kern="1200" dirty="0">
                <a:solidFill>
                  <a:schemeClr val="tx1"/>
                </a:solidFill>
                <a:effectLst/>
                <a:latin typeface="+mn-lt"/>
                <a:ea typeface="+mn-ea"/>
                <a:cs typeface="+mn-cs"/>
              </a:rPr>
              <a:t>，中文名吴恩达，斯坦福大学副教授，如今也是“百度大脑”的负责人与百度首席科学家。这三位都是目前业界炙手可热的大牛，被互联网界大鳄求贤若渴的聘请，足见他们的重要性。而他们的研究方向，则全部都是机器学习的子类</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深度学习。</a:t>
            </a:r>
            <a:endParaRPr lang="zh-CN" altLang="en-US" dirty="0"/>
          </a:p>
        </p:txBody>
      </p:sp>
      <p:sp>
        <p:nvSpPr>
          <p:cNvPr id="4" name="灯片编号占位符 3"/>
          <p:cNvSpPr>
            <a:spLocks noGrp="1"/>
          </p:cNvSpPr>
          <p:nvPr>
            <p:ph type="sldNum" sz="quarter" idx="10"/>
          </p:nvPr>
        </p:nvSpPr>
        <p:spPr/>
        <p:txBody>
          <a:bodyPr/>
          <a:lstStyle/>
          <a:p>
            <a:fld id="{00E36474-EEDB-49C1-B59A-9EF9CB62DB1F}" type="slidenum">
              <a:rPr lang="zh-CN" altLang="en-US" smtClean="0"/>
              <a:t>3</a:t>
            </a:fld>
            <a:endParaRPr lang="zh-CN" altLang="en-US"/>
          </a:p>
        </p:txBody>
      </p:sp>
    </p:spTree>
    <p:extLst>
      <p:ext uri="{BB962C8B-B14F-4D97-AF65-F5344CB8AC3E}">
        <p14:creationId xmlns:p14="http://schemas.microsoft.com/office/powerpoint/2010/main" val="3809460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人类区别于其他物体，植物，动物的最主要区别，作者认为是</a:t>
            </a:r>
            <a:r>
              <a:rPr lang="zh-CN" altLang="en-US" sz="1200" b="1" i="0" kern="1200" dirty="0">
                <a:solidFill>
                  <a:schemeClr val="tx1"/>
                </a:solidFill>
                <a:effectLst/>
                <a:latin typeface="+mn-lt"/>
                <a:ea typeface="+mn-ea"/>
                <a:cs typeface="+mn-cs"/>
              </a:rPr>
              <a:t>“智慧”</a:t>
            </a:r>
            <a:r>
              <a:rPr lang="zh-CN" altLang="en-US" sz="1200" b="0" i="0" kern="1200" dirty="0">
                <a:solidFill>
                  <a:schemeClr val="tx1"/>
                </a:solidFill>
                <a:effectLst/>
                <a:latin typeface="+mn-lt"/>
                <a:ea typeface="+mn-ea"/>
                <a:cs typeface="+mn-cs"/>
              </a:rPr>
              <a:t>。而智慧的最佳体现是什么？</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是计算能力么，应该不是，心算速度快的人我们一般称之为天才。</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是反应能力么，也不是，反应快的人我们称之为灵敏。</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是记忆能力么，也不是，记忆好的人我们一般称之为过目不忘。</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是推理能力么，这样的人我也许会称他智力很高，类似“福尔摩斯”，但不会称他拥有智慧。</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是知识能力么，这样的人我们称之为博闻广，也不会称他拥有智慧。</a:t>
            </a:r>
          </a:p>
          <a:p>
            <a:r>
              <a:rPr lang="zh-CN" altLang="en-US" sz="1200" b="0" i="0" kern="1200" dirty="0">
                <a:solidFill>
                  <a:schemeClr val="tx1"/>
                </a:solidFill>
                <a:effectLst/>
                <a:latin typeface="+mn-lt"/>
                <a:ea typeface="+mn-ea"/>
                <a:cs typeface="+mn-cs"/>
              </a:rPr>
              <a:t> </a:t>
            </a:r>
          </a:p>
          <a:p>
            <a:r>
              <a:rPr lang="zh-CN" altLang="en-US" sz="1200" b="0" i="0" kern="1200" dirty="0">
                <a:solidFill>
                  <a:schemeClr val="tx1"/>
                </a:solidFill>
                <a:effectLst/>
                <a:latin typeface="+mn-lt"/>
                <a:ea typeface="+mn-ea"/>
                <a:cs typeface="+mn-cs"/>
              </a:rPr>
              <a:t>想想看我们一般形容谁有大智慧？圣人，诸如庄子，老子等。</a:t>
            </a:r>
          </a:p>
          <a:p>
            <a:endParaRPr lang="zh-CN" altLang="en-US" dirty="0"/>
          </a:p>
        </p:txBody>
      </p:sp>
      <p:sp>
        <p:nvSpPr>
          <p:cNvPr id="4" name="灯片编号占位符 3"/>
          <p:cNvSpPr>
            <a:spLocks noGrp="1"/>
          </p:cNvSpPr>
          <p:nvPr>
            <p:ph type="sldNum" sz="quarter" idx="10"/>
          </p:nvPr>
        </p:nvSpPr>
        <p:spPr/>
        <p:txBody>
          <a:bodyPr/>
          <a:lstStyle/>
          <a:p>
            <a:fld id="{00E36474-EEDB-49C1-B59A-9EF9CB62DB1F}" type="slidenum">
              <a:rPr lang="zh-CN" altLang="en-US" smtClean="0"/>
              <a:t>11</a:t>
            </a:fld>
            <a:endParaRPr lang="zh-CN" altLang="en-US"/>
          </a:p>
        </p:txBody>
      </p:sp>
    </p:spTree>
    <p:extLst>
      <p:ext uri="{BB962C8B-B14F-4D97-AF65-F5344CB8AC3E}">
        <p14:creationId xmlns:p14="http://schemas.microsoft.com/office/powerpoint/2010/main" val="2721905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dirty="0">
                <a:ln>
                  <a:noFill/>
                </a:ln>
                <a:solidFill>
                  <a:srgbClr val="212121"/>
                </a:solidFill>
                <a:effectLst/>
                <a:latin typeface="Arial" panose="020B0604020202020204" pitchFamily="34" charset="0"/>
                <a:ea typeface="Roboto"/>
              </a:rPr>
              <a:t>避免很少使用的离散特征值</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良好的特征值应该在数据集中出现大约 5 次以上。这样一来，模型就可以学习该特征值与标签是如何关联的。也就是说，大量离散值相同的样本可让模型有机会了解不同设置中的特征，从而判断何时可以对标签很好地做出预测。例如，</a:t>
            </a:r>
            <a:r>
              <a:rPr kumimoji="0" lang="zh-CN" altLang="zh-CN" sz="1000" b="0" i="0" u="none" strike="noStrike" cap="none" normalizeH="0" baseline="0" dirty="0">
                <a:ln>
                  <a:noFill/>
                </a:ln>
                <a:solidFill>
                  <a:srgbClr val="37474F"/>
                </a:solidFill>
                <a:effectLst/>
                <a:latin typeface="Arial Unicode MS" panose="020B0604020202020204" pitchFamily="34" charset="-122"/>
                <a:ea typeface="Roboto Mono"/>
              </a:rPr>
              <a:t>house_type</a:t>
            </a:r>
            <a:r>
              <a:rPr kumimoji="0" lang="zh-CN" altLang="zh-CN" sz="1200" b="0" i="0" u="none" strike="noStrike" cap="none" normalizeH="0" baseline="0" dirty="0">
                <a:ln>
                  <a:noFill/>
                </a:ln>
                <a:solidFill>
                  <a:srgbClr val="212121"/>
                </a:solidFill>
                <a:effectLst/>
                <a:ea typeface="Roboto"/>
              </a:rPr>
              <a:t> </a:t>
            </a:r>
            <a:r>
              <a:rPr kumimoji="0" lang="zh-CN" altLang="zh-CN" sz="1200" b="0" i="0" u="none" strike="noStrike" cap="none" normalizeH="0" baseline="0" dirty="0">
                <a:ln>
                  <a:noFill/>
                </a:ln>
                <a:solidFill>
                  <a:srgbClr val="212121"/>
                </a:solidFill>
                <a:effectLst/>
                <a:latin typeface="Arial" panose="020B0604020202020204" pitchFamily="34" charset="0"/>
                <a:ea typeface="Roboto"/>
              </a:rPr>
              <a:t>特征可能包含大量样本，其中它的值为 </a:t>
            </a:r>
            <a:r>
              <a:rPr kumimoji="0" lang="zh-CN" altLang="zh-CN" sz="1000" b="0" i="0" u="none" strike="noStrike" cap="none" normalizeH="0" baseline="0" dirty="0">
                <a:ln>
                  <a:noFill/>
                </a:ln>
                <a:solidFill>
                  <a:srgbClr val="37474F"/>
                </a:solidFill>
                <a:effectLst/>
                <a:latin typeface="Arial Unicode MS" panose="020B0604020202020204" pitchFamily="34" charset="-122"/>
                <a:ea typeface="Roboto Mono"/>
              </a:rPr>
              <a:t>victorian</a:t>
            </a:r>
            <a:r>
              <a:rPr kumimoji="0" lang="zh-CN" altLang="zh-CN" sz="1200" b="0" i="0" u="none" strike="noStrike" cap="none" normalizeH="0" baseline="0" dirty="0">
                <a:ln>
                  <a:noFill/>
                </a:ln>
                <a:solidFill>
                  <a:srgbClr val="212121"/>
                </a:solidFill>
                <a:effectLst/>
                <a:ea typeface="Roboto"/>
              </a:rPr>
              <a:t>：</a:t>
            </a:r>
            <a:endPar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rPr>
              <a:t>✔</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This is a good example:house_type: victorian </a:t>
            </a:r>
            <a:endParaRPr kumimoji="0" lang="zh-CN" altLang="zh-CN" sz="1200" b="0" i="0" u="none" strike="noStrike" cap="none" normalizeH="0" baseline="0" dirty="0">
              <a:ln>
                <a:noFill/>
              </a:ln>
              <a:solidFill>
                <a:srgbClr val="212121"/>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相反，如果某个特征的值仅出现一次或者很少出现，则模型就无法根据该特征进行预测。例如，</a:t>
            </a:r>
            <a:r>
              <a:rPr kumimoji="0" lang="zh-CN" altLang="zh-CN" sz="1000" b="0" i="0" u="none" strike="noStrike" cap="none" normalizeH="0" baseline="0" dirty="0">
                <a:ln>
                  <a:noFill/>
                </a:ln>
                <a:solidFill>
                  <a:srgbClr val="37474F"/>
                </a:solidFill>
                <a:effectLst/>
                <a:latin typeface="Arial Unicode MS" panose="020B0604020202020204" pitchFamily="34" charset="-122"/>
                <a:ea typeface="Roboto Mono"/>
              </a:rPr>
              <a:t>unique_house_id</a:t>
            </a:r>
            <a:r>
              <a:rPr kumimoji="0" lang="zh-CN" altLang="zh-CN" sz="1200" b="0" i="0" u="none" strike="noStrike" cap="none" normalizeH="0" baseline="0" dirty="0">
                <a:ln>
                  <a:noFill/>
                </a:ln>
                <a:solidFill>
                  <a:srgbClr val="212121"/>
                </a:solidFill>
                <a:effectLst/>
                <a:ea typeface="Roboto"/>
              </a:rPr>
              <a:t> </a:t>
            </a:r>
            <a:r>
              <a:rPr kumimoji="0" lang="zh-CN" altLang="zh-CN" sz="1200" b="0" i="0" u="none" strike="noStrike" cap="none" normalizeH="0" baseline="0" dirty="0">
                <a:ln>
                  <a:noFill/>
                </a:ln>
                <a:solidFill>
                  <a:srgbClr val="212121"/>
                </a:solidFill>
                <a:effectLst/>
                <a:latin typeface="Arial" panose="020B0604020202020204" pitchFamily="34" charset="0"/>
                <a:ea typeface="Roboto"/>
              </a:rPr>
              <a:t>就不适合作为特征，因为每个值只使用一次，模型无法从中学习任何规律：</a:t>
            </a:r>
            <a:endPar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The following is an example of a unique value. This should be avoided.</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rPr>
              <a:t>✘</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unique_house_id: 8SK982ZZ1242Z </a:t>
            </a:r>
            <a:endParaRPr kumimoji="0" lang="zh-CN" altLang="zh-CN" sz="1500" b="0" i="0" u="none" strike="noStrike" cap="none" normalizeH="0" baseline="0" dirty="0">
              <a:ln>
                <a:noFill/>
              </a:ln>
              <a:solidFill>
                <a:srgbClr val="212121"/>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dirty="0">
                <a:ln>
                  <a:noFill/>
                </a:ln>
                <a:solidFill>
                  <a:srgbClr val="212121"/>
                </a:solidFill>
                <a:effectLst/>
                <a:ea typeface="Roboto"/>
              </a:rPr>
              <a:t>最好具有清晰明确的含义</a:t>
            </a:r>
            <a:endParaRPr kumimoji="0" lang="zh-CN" altLang="zh-CN" sz="1500" b="0" i="0" u="none" strike="noStrike" cap="none" normalizeH="0" baseline="0" dirty="0">
              <a:ln>
                <a:noFill/>
              </a:ln>
              <a:solidFill>
                <a:srgbClr val="212121"/>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每个特征对于项目中的任何人来说都应该具有清晰明确的含义。例如，下面的房龄适合作为特征，可立即识别为年龄：</a:t>
            </a:r>
            <a:endPar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rPr>
              <a:t>✔</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The following is a good example of a clear value.house_age: 27 </a:t>
            </a:r>
            <a:endParaRPr kumimoji="0" lang="zh-CN" altLang="zh-CN" sz="1200" b="0" i="0" u="none" strike="noStrike" cap="none" normalizeH="0" baseline="0" dirty="0">
              <a:ln>
                <a:noFill/>
              </a:ln>
              <a:solidFill>
                <a:srgbClr val="212121"/>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相反，对于下方特征值的含义，除了创建它的工程师，其他人恐怕辨识不出：</a:t>
            </a:r>
            <a:endPar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rPr>
              <a:t>✘</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The following is an example of a value that is unclear. This should be avoidedhouse_age: 851472000 </a:t>
            </a:r>
            <a:endParaRPr kumimoji="0" lang="zh-CN" altLang="zh-CN" sz="1200" b="0" i="0" u="none" strike="noStrike" cap="none" normalizeH="0" baseline="0" dirty="0">
              <a:ln>
                <a:noFill/>
              </a:ln>
              <a:solidFill>
                <a:srgbClr val="212121"/>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在某些情况下，混乱的数据（而不是糟糕的工程选择）会导致含义不清晰的值。例如，以下 user_age 的来源没有检查值恰当与否：</a:t>
            </a:r>
            <a:endPar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rPr>
              <a:t>✘</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The following is an example of noisy/bad data. This should be avoided.user_age: 277 </a:t>
            </a:r>
            <a:endParaRPr kumimoji="0" lang="zh-CN" altLang="zh-CN" sz="1500" b="0" i="0" u="none" strike="noStrike" cap="none" normalizeH="0" baseline="0" dirty="0">
              <a:ln>
                <a:noFill/>
              </a:ln>
              <a:solidFill>
                <a:srgbClr val="212121"/>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dirty="0">
                <a:ln>
                  <a:noFill/>
                </a:ln>
                <a:solidFill>
                  <a:srgbClr val="212121"/>
                </a:solidFill>
                <a:effectLst/>
                <a:ea typeface="Roboto"/>
              </a:rPr>
              <a:t>不要将“神奇”的值与实际数据混为一谈</a:t>
            </a:r>
            <a:endParaRPr kumimoji="0" lang="zh-CN" altLang="zh-CN" sz="1500" b="0" i="0" u="none" strike="noStrike" cap="none" normalizeH="0" baseline="0" dirty="0">
              <a:ln>
                <a:noFill/>
              </a:ln>
              <a:solidFill>
                <a:srgbClr val="212121"/>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良好的浮点特征不包含超出范围的异常断点或“神奇”的值。例如，假设一个特征具有 0 到 1 之间的浮点值。那么，如下值是可以接受的：</a:t>
            </a:r>
            <a:endPar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rPr>
              <a:t>✔</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The following is a good example:quality_rating: 0.82 quality_rating: 0.37 </a:t>
            </a:r>
            <a:endParaRPr kumimoji="0" lang="zh-CN" altLang="zh-CN" sz="1200" b="0" i="0" u="none" strike="noStrike" cap="none" normalizeH="0" baseline="0" dirty="0">
              <a:ln>
                <a:noFill/>
              </a:ln>
              <a:solidFill>
                <a:srgbClr val="212121"/>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不过，如果用户没有输入 </a:t>
            </a:r>
            <a:r>
              <a:rPr kumimoji="0" lang="zh-CN" altLang="zh-CN" sz="1000" b="0" i="0" u="none" strike="noStrike" cap="none" normalizeH="0" baseline="0" dirty="0">
                <a:ln>
                  <a:noFill/>
                </a:ln>
                <a:solidFill>
                  <a:srgbClr val="37474F"/>
                </a:solidFill>
                <a:effectLst/>
                <a:latin typeface="Arial Unicode MS" panose="020B0604020202020204" pitchFamily="34" charset="-122"/>
                <a:ea typeface="Roboto Mono"/>
              </a:rPr>
              <a:t>quality_rating</a:t>
            </a:r>
            <a:r>
              <a:rPr kumimoji="0" lang="zh-CN" altLang="zh-CN" sz="1200" b="0" i="0" u="none" strike="noStrike" cap="none" normalizeH="0" baseline="0" dirty="0">
                <a:ln>
                  <a:noFill/>
                </a:ln>
                <a:solidFill>
                  <a:srgbClr val="212121"/>
                </a:solidFill>
                <a:effectLst/>
                <a:ea typeface="Roboto"/>
              </a:rPr>
              <a:t>，则数据集可能使用如下神奇值来表示不存在该值：</a:t>
            </a:r>
            <a:endPar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rPr>
              <a:t>✘</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The following is an example of a magic value. This should be avoided.quality_rating: -1 </a:t>
            </a:r>
            <a:endParaRPr kumimoji="0" lang="zh-CN" altLang="zh-CN" sz="1200" b="0" i="0" u="none" strike="noStrike" cap="none" normalizeH="0" baseline="0" dirty="0">
              <a:ln>
                <a:noFill/>
              </a:ln>
              <a:solidFill>
                <a:srgbClr val="212121"/>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为解决神奇值的问题，需将该特征转换为两个特征：</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一个特征只存储质量评分，不含神奇值。</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一个特征存储布尔值，表示是否提供了 </a:t>
            </a:r>
            <a:r>
              <a:rPr kumimoji="0" lang="zh-CN" altLang="zh-CN" sz="1000" b="0" i="0" u="none" strike="noStrike" cap="none" normalizeH="0" baseline="0" dirty="0">
                <a:ln>
                  <a:noFill/>
                </a:ln>
                <a:solidFill>
                  <a:srgbClr val="37474F"/>
                </a:solidFill>
                <a:effectLst/>
                <a:latin typeface="Arial Unicode MS" panose="020B0604020202020204" pitchFamily="34" charset="-122"/>
                <a:ea typeface="Roboto Mono"/>
              </a:rPr>
              <a:t>quality_rating</a:t>
            </a:r>
            <a:r>
              <a:rPr kumimoji="0" lang="zh-CN" altLang="zh-CN" sz="1200" b="0" i="0" u="none" strike="noStrike" cap="none" normalizeH="0" baseline="0" dirty="0">
                <a:ln>
                  <a:noFill/>
                </a:ln>
                <a:solidFill>
                  <a:srgbClr val="212121"/>
                </a:solidFill>
                <a:effectLst/>
                <a:ea typeface="Roboto"/>
              </a:rPr>
              <a:t>。为该布尔值特征指定一个名称，例如</a:t>
            </a:r>
            <a:r>
              <a:rPr kumimoji="0" lang="zh-CN" altLang="zh-CN" sz="1000" b="0" i="0" u="none" strike="noStrike" cap="none" normalizeH="0" baseline="0" dirty="0">
                <a:ln>
                  <a:noFill/>
                </a:ln>
                <a:solidFill>
                  <a:srgbClr val="37474F"/>
                </a:solidFill>
                <a:effectLst/>
                <a:latin typeface="Arial Unicode MS" panose="020B0604020202020204" pitchFamily="34" charset="-122"/>
                <a:ea typeface="Roboto Mono"/>
              </a:rPr>
              <a:t>is_quality_rating_defined</a:t>
            </a:r>
            <a:r>
              <a:rPr kumimoji="0" lang="zh-CN" altLang="zh-CN" sz="1200" b="0" i="0" u="none" strike="noStrike" cap="none" normalizeH="0" baseline="0" dirty="0">
                <a:ln>
                  <a:noFill/>
                </a:ln>
                <a:solidFill>
                  <a:srgbClr val="212121"/>
                </a:solidFill>
                <a:effectLst/>
                <a:ea typeface="Roboto"/>
              </a:rPr>
              <a:t>。</a:t>
            </a:r>
            <a:endParaRPr kumimoji="0" lang="zh-CN" altLang="zh-CN" sz="1200" b="0" i="0" u="none" strike="noStrike" cap="none" normalizeH="0" baseline="0" dirty="0">
              <a:ln>
                <a:noFill/>
              </a:ln>
              <a:solidFill>
                <a:srgbClr val="212121"/>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500" b="0" i="0" u="none" strike="noStrike" cap="none" normalizeH="0" baseline="0" dirty="0">
              <a:ln>
                <a:noFill/>
              </a:ln>
              <a:solidFill>
                <a:srgbClr val="212121"/>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500" b="0" i="0" u="none" strike="noStrike" cap="none" normalizeH="0" baseline="0" dirty="0">
                <a:ln>
                  <a:noFill/>
                </a:ln>
                <a:solidFill>
                  <a:srgbClr val="212121"/>
                </a:solidFill>
                <a:effectLst/>
                <a:latin typeface="Arial" panose="020B0604020202020204" pitchFamily="34" charset="0"/>
                <a:ea typeface="Roboto"/>
              </a:rPr>
              <a:t>考虑上游不稳定性</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特征的定义不应随时间发生变化。例如，下列值是有用的，因为城市名称一般不会改变。（注意，我们仍然需要将“br/sao_paulo”这样的字符串转换为独热矢量。）</a:t>
            </a:r>
            <a:endPar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rPr>
              <a:t>✔</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This is a good example:city_id: "br/sao_paulo" </a:t>
            </a:r>
            <a:endParaRPr kumimoji="0" lang="zh-CN" altLang="zh-CN" sz="1200" b="0" i="0" u="none" strike="noStrike" cap="none" normalizeH="0" baseline="0" dirty="0">
              <a:ln>
                <a:noFill/>
              </a:ln>
              <a:solidFill>
                <a:srgbClr val="212121"/>
              </a:solidFill>
              <a:effectLst/>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rgbClr val="212121"/>
                </a:solidFill>
                <a:effectLst/>
                <a:latin typeface="Arial" panose="020B0604020202020204" pitchFamily="34" charset="0"/>
                <a:ea typeface="Roboto"/>
              </a:rPr>
              <a:t>但收集由其他模型推理的值会产生额外成本。可能值“219”目前代表圣保罗，但这种表示在未来运行其他模型时可能轻易发生变化：</a:t>
            </a:r>
            <a:endPar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dirty="0">
                <a:ln>
                  <a:noFill/>
                </a:ln>
                <a:solidFill>
                  <a:srgbClr val="000000"/>
                </a:solidFill>
                <a:effectLst/>
                <a:latin typeface="Arial Unicode MS" panose="020B0604020202020204" pitchFamily="34" charset="-122"/>
                <a:ea typeface="Courier"/>
              </a:rPr>
              <a:t>✘</a:t>
            </a:r>
            <a:r>
              <a:rPr kumimoji="0" lang="zh-CN" altLang="zh-CN" sz="1000" b="0" i="0" u="none" strike="noStrike" cap="none" normalizeH="0" baseline="0" dirty="0">
                <a:ln>
                  <a:noFill/>
                </a:ln>
                <a:solidFill>
                  <a:srgbClr val="000000"/>
                </a:solidFill>
                <a:effectLst/>
                <a:latin typeface="Arial Unicode MS" panose="020B0604020202020204" pitchFamily="34" charset="-122"/>
                <a:ea typeface="Roboto Mono"/>
              </a:rPr>
              <a:t>The following is an example of a value that could change. This should be avoided.inferred_city_cluster: "219"</a:t>
            </a:r>
            <a:endParaRPr kumimoji="0" lang="zh-CN" altLang="zh-CN" sz="1800" b="0" i="0" u="none" strike="noStrike" cap="none" normalizeH="0" baseline="0" dirty="0">
              <a:ln>
                <a:noFill/>
              </a:ln>
              <a:solidFill>
                <a:schemeClr val="tx1"/>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00E36474-EEDB-49C1-B59A-9EF9CB62DB1F}" type="slidenum">
              <a:rPr lang="zh-CN" altLang="en-US" smtClean="0"/>
              <a:t>33</a:t>
            </a:fld>
            <a:endParaRPr lang="zh-CN" altLang="en-US"/>
          </a:p>
        </p:txBody>
      </p:sp>
    </p:spTree>
    <p:extLst>
      <p:ext uri="{BB962C8B-B14F-4D97-AF65-F5344CB8AC3E}">
        <p14:creationId xmlns:p14="http://schemas.microsoft.com/office/powerpoint/2010/main" val="2010215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E36474-EEDB-49C1-B59A-9EF9CB62DB1F}" type="slidenum">
              <a:rPr lang="zh-CN" altLang="en-US" smtClean="0"/>
              <a:t>78</a:t>
            </a:fld>
            <a:endParaRPr lang="zh-CN" altLang="en-US"/>
          </a:p>
        </p:txBody>
      </p:sp>
    </p:spTree>
    <p:extLst>
      <p:ext uri="{BB962C8B-B14F-4D97-AF65-F5344CB8AC3E}">
        <p14:creationId xmlns:p14="http://schemas.microsoft.com/office/powerpoint/2010/main" val="2652126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输入：</a:t>
            </a:r>
            <a:r>
              <a:rPr lang="en-US" altLang="zh-CN" sz="1200" b="0" i="0" kern="1200" dirty="0">
                <a:solidFill>
                  <a:schemeClr val="tx1"/>
                </a:solidFill>
                <a:effectLst/>
                <a:latin typeface="+mn-lt"/>
                <a:ea typeface="+mn-ea"/>
                <a:cs typeface="+mn-cs"/>
              </a:rPr>
              <a:t>224×224</a:t>
            </a:r>
            <a:r>
              <a:rPr lang="zh-CN" altLang="en-US" sz="1200" b="0" i="0" kern="1200" dirty="0">
                <a:solidFill>
                  <a:schemeClr val="tx1"/>
                </a:solidFill>
                <a:effectLst/>
                <a:latin typeface="+mn-lt"/>
                <a:ea typeface="+mn-ea"/>
                <a:cs typeface="+mn-cs"/>
              </a:rPr>
              <a:t>大小的图片，</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通道</a:t>
            </a:r>
          </a:p>
          <a:p>
            <a:r>
              <a:rPr lang="zh-CN" altLang="en-US" sz="1200" b="0" i="0" kern="1200" dirty="0">
                <a:solidFill>
                  <a:schemeClr val="tx1"/>
                </a:solidFill>
                <a:effectLst/>
                <a:latin typeface="+mn-lt"/>
                <a:ea typeface="+mn-ea"/>
                <a:cs typeface="+mn-cs"/>
              </a:rPr>
              <a:t>第一层卷积：</a:t>
            </a:r>
            <a:r>
              <a:rPr lang="en-US" altLang="zh-CN" sz="1200" b="0" i="0" kern="1200" dirty="0">
                <a:solidFill>
                  <a:schemeClr val="tx1"/>
                </a:solidFill>
                <a:effectLst/>
                <a:latin typeface="+mn-lt"/>
                <a:ea typeface="+mn-ea"/>
                <a:cs typeface="+mn-cs"/>
              </a:rPr>
              <a:t>11×11</a:t>
            </a:r>
            <a:r>
              <a:rPr lang="zh-CN" altLang="en-US" sz="1200" b="0" i="0" kern="1200" dirty="0">
                <a:solidFill>
                  <a:schemeClr val="tx1"/>
                </a:solidFill>
                <a:effectLst/>
                <a:latin typeface="+mn-lt"/>
                <a:ea typeface="+mn-ea"/>
                <a:cs typeface="+mn-cs"/>
              </a:rPr>
              <a:t>大小的卷积核</a:t>
            </a:r>
            <a:r>
              <a:rPr lang="en-US" altLang="zh-CN" sz="1200" b="0" i="0" kern="1200" dirty="0">
                <a:solidFill>
                  <a:schemeClr val="tx1"/>
                </a:solidFill>
                <a:effectLst/>
                <a:latin typeface="+mn-lt"/>
                <a:ea typeface="+mn-ea"/>
                <a:cs typeface="+mn-cs"/>
              </a:rPr>
              <a:t>96</a:t>
            </a:r>
            <a:r>
              <a:rPr lang="zh-CN" altLang="en-US" sz="1200" b="0" i="0" kern="1200" dirty="0">
                <a:solidFill>
                  <a:schemeClr val="tx1"/>
                </a:solidFill>
                <a:effectLst/>
                <a:latin typeface="+mn-lt"/>
                <a:ea typeface="+mn-ea"/>
                <a:cs typeface="+mn-cs"/>
              </a:rPr>
              <a:t>个，每个</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上</a:t>
            </a:r>
            <a:r>
              <a:rPr lang="en-US" altLang="zh-CN" sz="1200" b="0" i="0" kern="1200" dirty="0">
                <a:solidFill>
                  <a:schemeClr val="tx1"/>
                </a:solidFill>
                <a:effectLst/>
                <a:latin typeface="+mn-lt"/>
                <a:ea typeface="+mn-ea"/>
                <a:cs typeface="+mn-cs"/>
              </a:rPr>
              <a:t>48</a:t>
            </a:r>
            <a:r>
              <a:rPr lang="zh-CN" altLang="en-US" sz="1200" b="0" i="0" kern="1200" dirty="0">
                <a:solidFill>
                  <a:schemeClr val="tx1"/>
                </a:solidFill>
                <a:effectLst/>
                <a:latin typeface="+mn-lt"/>
                <a:ea typeface="+mn-ea"/>
                <a:cs typeface="+mn-cs"/>
              </a:rPr>
              <a:t>个。</a:t>
            </a:r>
          </a:p>
          <a:p>
            <a:r>
              <a:rPr lang="zh-CN" altLang="en-US" sz="1200" b="0" i="0" kern="1200" dirty="0">
                <a:solidFill>
                  <a:schemeClr val="tx1"/>
                </a:solidFill>
                <a:effectLst/>
                <a:latin typeface="+mn-lt"/>
                <a:ea typeface="+mn-ea"/>
                <a:cs typeface="+mn-cs"/>
              </a:rPr>
              <a:t>第一层</a:t>
            </a:r>
            <a:r>
              <a:rPr lang="en-US" altLang="zh-CN" sz="1200" b="0" i="0" kern="1200" dirty="0">
                <a:solidFill>
                  <a:schemeClr val="tx1"/>
                </a:solidFill>
                <a:effectLst/>
                <a:latin typeface="+mn-lt"/>
                <a:ea typeface="+mn-ea"/>
                <a:cs typeface="+mn-cs"/>
              </a:rPr>
              <a:t>max-pooling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的核。</a:t>
            </a:r>
          </a:p>
          <a:p>
            <a:r>
              <a:rPr lang="zh-CN" altLang="en-US" sz="1200" b="0" i="0" kern="1200" dirty="0">
                <a:solidFill>
                  <a:schemeClr val="tx1"/>
                </a:solidFill>
                <a:effectLst/>
                <a:latin typeface="+mn-lt"/>
                <a:ea typeface="+mn-ea"/>
                <a:cs typeface="+mn-cs"/>
              </a:rPr>
              <a:t>第二层卷积：</a:t>
            </a:r>
            <a:r>
              <a:rPr lang="en-US" altLang="zh-CN" sz="1200" b="0" i="0" kern="1200" dirty="0">
                <a:solidFill>
                  <a:schemeClr val="tx1"/>
                </a:solidFill>
                <a:effectLst/>
                <a:latin typeface="+mn-lt"/>
                <a:ea typeface="+mn-ea"/>
                <a:cs typeface="+mn-cs"/>
              </a:rPr>
              <a:t>5×5</a:t>
            </a:r>
            <a:r>
              <a:rPr lang="zh-CN" altLang="en-US" sz="1200" b="0" i="0" kern="1200" dirty="0">
                <a:solidFill>
                  <a:schemeClr val="tx1"/>
                </a:solidFill>
                <a:effectLst/>
                <a:latin typeface="+mn-lt"/>
                <a:ea typeface="+mn-ea"/>
                <a:cs typeface="+mn-cs"/>
              </a:rPr>
              <a:t>卷积核</a:t>
            </a:r>
            <a:r>
              <a:rPr lang="en-US" altLang="zh-CN" sz="1200" b="0" i="0" kern="1200" dirty="0">
                <a:solidFill>
                  <a:schemeClr val="tx1"/>
                </a:solidFill>
                <a:effectLst/>
                <a:latin typeface="+mn-lt"/>
                <a:ea typeface="+mn-ea"/>
                <a:cs typeface="+mn-cs"/>
              </a:rPr>
              <a:t>256</a:t>
            </a:r>
            <a:r>
              <a:rPr lang="zh-CN" altLang="en-US" sz="1200" b="0" i="0" kern="1200" dirty="0">
                <a:solidFill>
                  <a:schemeClr val="tx1"/>
                </a:solidFill>
                <a:effectLst/>
                <a:latin typeface="+mn-lt"/>
                <a:ea typeface="+mn-ea"/>
                <a:cs typeface="+mn-cs"/>
              </a:rPr>
              <a:t>个，每个</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上</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个。</a:t>
            </a:r>
          </a:p>
          <a:p>
            <a:r>
              <a:rPr lang="zh-CN" altLang="en-US" sz="1200" b="0" i="0" kern="1200" dirty="0">
                <a:solidFill>
                  <a:schemeClr val="tx1"/>
                </a:solidFill>
                <a:effectLst/>
                <a:latin typeface="+mn-lt"/>
                <a:ea typeface="+mn-ea"/>
                <a:cs typeface="+mn-cs"/>
              </a:rPr>
              <a:t>第二层</a:t>
            </a:r>
            <a:r>
              <a:rPr lang="en-US" altLang="zh-CN" sz="1200" b="0" i="0" kern="1200" dirty="0">
                <a:solidFill>
                  <a:schemeClr val="tx1"/>
                </a:solidFill>
                <a:effectLst/>
                <a:latin typeface="+mn-lt"/>
                <a:ea typeface="+mn-ea"/>
                <a:cs typeface="+mn-cs"/>
              </a:rPr>
              <a:t>max-pooling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的核。</a:t>
            </a:r>
          </a:p>
          <a:p>
            <a:r>
              <a:rPr lang="zh-CN" altLang="en-US" sz="1200" b="0" i="0" kern="1200" dirty="0">
                <a:solidFill>
                  <a:schemeClr val="tx1"/>
                </a:solidFill>
                <a:effectLst/>
                <a:latin typeface="+mn-lt"/>
                <a:ea typeface="+mn-ea"/>
                <a:cs typeface="+mn-cs"/>
              </a:rPr>
              <a:t>第三层卷积：与上一层是全连接，</a:t>
            </a: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的卷积核</a:t>
            </a:r>
            <a:r>
              <a:rPr lang="en-US" altLang="zh-CN" sz="1200" b="0" i="0" kern="1200" dirty="0">
                <a:solidFill>
                  <a:schemeClr val="tx1"/>
                </a:solidFill>
                <a:effectLst/>
                <a:latin typeface="+mn-lt"/>
                <a:ea typeface="+mn-ea"/>
                <a:cs typeface="+mn-cs"/>
              </a:rPr>
              <a:t>384</a:t>
            </a:r>
            <a:r>
              <a:rPr lang="zh-CN" altLang="en-US" sz="1200" b="0" i="0" kern="1200" dirty="0">
                <a:solidFill>
                  <a:schemeClr val="tx1"/>
                </a:solidFill>
                <a:effectLst/>
                <a:latin typeface="+mn-lt"/>
                <a:ea typeface="+mn-ea"/>
                <a:cs typeface="+mn-cs"/>
              </a:rPr>
              <a:t>个。分到两个</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上个</a:t>
            </a:r>
            <a:r>
              <a:rPr lang="en-US" altLang="zh-CN" sz="1200" b="0" i="0" kern="1200" dirty="0">
                <a:solidFill>
                  <a:schemeClr val="tx1"/>
                </a:solidFill>
                <a:effectLst/>
                <a:latin typeface="+mn-lt"/>
                <a:ea typeface="+mn-ea"/>
                <a:cs typeface="+mn-cs"/>
              </a:rPr>
              <a:t>192</a:t>
            </a:r>
            <a:r>
              <a:rPr lang="zh-CN" altLang="en-US" sz="1200" b="0" i="0" kern="1200" dirty="0">
                <a:solidFill>
                  <a:schemeClr val="tx1"/>
                </a:solidFill>
                <a:effectLst/>
                <a:latin typeface="+mn-lt"/>
                <a:ea typeface="+mn-ea"/>
                <a:cs typeface="+mn-cs"/>
              </a:rPr>
              <a:t>个。</a:t>
            </a:r>
          </a:p>
          <a:p>
            <a:r>
              <a:rPr lang="zh-CN" altLang="en-US" sz="1200" b="0" i="0" kern="1200" dirty="0">
                <a:solidFill>
                  <a:schemeClr val="tx1"/>
                </a:solidFill>
                <a:effectLst/>
                <a:latin typeface="+mn-lt"/>
                <a:ea typeface="+mn-ea"/>
                <a:cs typeface="+mn-cs"/>
              </a:rPr>
              <a:t>第四层卷积：</a:t>
            </a: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的卷积核</a:t>
            </a:r>
            <a:r>
              <a:rPr lang="en-US" altLang="zh-CN" sz="1200" b="0" i="0" kern="1200" dirty="0">
                <a:solidFill>
                  <a:schemeClr val="tx1"/>
                </a:solidFill>
                <a:effectLst/>
                <a:latin typeface="+mn-lt"/>
                <a:ea typeface="+mn-ea"/>
                <a:cs typeface="+mn-cs"/>
              </a:rPr>
              <a:t>384</a:t>
            </a:r>
            <a:r>
              <a:rPr lang="zh-CN" altLang="en-US" sz="1200" b="0" i="0" kern="1200" dirty="0">
                <a:solidFill>
                  <a:schemeClr val="tx1"/>
                </a:solidFill>
                <a:effectLst/>
                <a:latin typeface="+mn-lt"/>
                <a:ea typeface="+mn-ea"/>
                <a:cs typeface="+mn-cs"/>
              </a:rPr>
              <a:t>个，两个</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各</a:t>
            </a:r>
            <a:r>
              <a:rPr lang="en-US" altLang="zh-CN" sz="1200" b="0" i="0" kern="1200" dirty="0">
                <a:solidFill>
                  <a:schemeClr val="tx1"/>
                </a:solidFill>
                <a:effectLst/>
                <a:latin typeface="+mn-lt"/>
                <a:ea typeface="+mn-ea"/>
                <a:cs typeface="+mn-cs"/>
              </a:rPr>
              <a:t>192</a:t>
            </a:r>
            <a:r>
              <a:rPr lang="zh-CN" altLang="en-US" sz="1200" b="0" i="0" kern="1200" dirty="0">
                <a:solidFill>
                  <a:schemeClr val="tx1"/>
                </a:solidFill>
                <a:effectLst/>
                <a:latin typeface="+mn-lt"/>
                <a:ea typeface="+mn-ea"/>
                <a:cs typeface="+mn-cs"/>
              </a:rPr>
              <a:t>个。该层与上一层连接没有经过</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层。</a:t>
            </a:r>
          </a:p>
          <a:p>
            <a:r>
              <a:rPr lang="zh-CN" altLang="en-US" sz="1200" b="0" i="0" kern="1200" dirty="0">
                <a:solidFill>
                  <a:schemeClr val="tx1"/>
                </a:solidFill>
                <a:effectLst/>
                <a:latin typeface="+mn-lt"/>
                <a:ea typeface="+mn-ea"/>
                <a:cs typeface="+mn-cs"/>
              </a:rPr>
              <a:t>第五层卷积：</a:t>
            </a:r>
            <a:r>
              <a:rPr lang="en-US" altLang="zh-CN" sz="1200" b="0" i="0" kern="1200" dirty="0">
                <a:solidFill>
                  <a:schemeClr val="tx1"/>
                </a:solidFill>
                <a:effectLst/>
                <a:latin typeface="+mn-lt"/>
                <a:ea typeface="+mn-ea"/>
                <a:cs typeface="+mn-cs"/>
              </a:rPr>
              <a:t>3×3</a:t>
            </a:r>
            <a:r>
              <a:rPr lang="zh-CN" altLang="en-US" sz="1200" b="0" i="0" kern="1200" dirty="0">
                <a:solidFill>
                  <a:schemeClr val="tx1"/>
                </a:solidFill>
                <a:effectLst/>
                <a:latin typeface="+mn-lt"/>
                <a:ea typeface="+mn-ea"/>
                <a:cs typeface="+mn-cs"/>
              </a:rPr>
              <a:t>的卷积核</a:t>
            </a:r>
            <a:r>
              <a:rPr lang="en-US" altLang="zh-CN" sz="1200" b="0" i="0" kern="1200" dirty="0">
                <a:solidFill>
                  <a:schemeClr val="tx1"/>
                </a:solidFill>
                <a:effectLst/>
                <a:latin typeface="+mn-lt"/>
                <a:ea typeface="+mn-ea"/>
                <a:cs typeface="+mn-cs"/>
              </a:rPr>
              <a:t>256</a:t>
            </a:r>
            <a:r>
              <a:rPr lang="zh-CN" altLang="en-US" sz="1200" b="0" i="0" kern="1200" dirty="0">
                <a:solidFill>
                  <a:schemeClr val="tx1"/>
                </a:solidFill>
                <a:effectLst/>
                <a:latin typeface="+mn-lt"/>
                <a:ea typeface="+mn-ea"/>
                <a:cs typeface="+mn-cs"/>
              </a:rPr>
              <a:t>个，两个</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上个</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个。</a:t>
            </a:r>
          </a:p>
          <a:p>
            <a:r>
              <a:rPr lang="zh-CN" altLang="en-US" sz="1200" b="0" i="0" kern="1200" dirty="0">
                <a:solidFill>
                  <a:schemeClr val="tx1"/>
                </a:solidFill>
                <a:effectLst/>
                <a:latin typeface="+mn-lt"/>
                <a:ea typeface="+mn-ea"/>
                <a:cs typeface="+mn-cs"/>
              </a:rPr>
              <a:t>第五层</a:t>
            </a:r>
            <a:r>
              <a:rPr lang="en-US" altLang="zh-CN" sz="1200" b="0" i="0" kern="1200" dirty="0">
                <a:solidFill>
                  <a:schemeClr val="tx1"/>
                </a:solidFill>
                <a:effectLst/>
                <a:latin typeface="+mn-lt"/>
                <a:ea typeface="+mn-ea"/>
                <a:cs typeface="+mn-cs"/>
              </a:rPr>
              <a:t>max-pooling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2×2</a:t>
            </a:r>
            <a:r>
              <a:rPr lang="zh-CN" altLang="en-US" sz="1200" b="0" i="0" kern="1200" dirty="0">
                <a:solidFill>
                  <a:schemeClr val="tx1"/>
                </a:solidFill>
                <a:effectLst/>
                <a:latin typeface="+mn-lt"/>
                <a:ea typeface="+mn-ea"/>
                <a:cs typeface="+mn-cs"/>
              </a:rPr>
              <a:t>的核。</a:t>
            </a:r>
          </a:p>
          <a:p>
            <a:r>
              <a:rPr lang="zh-CN" altLang="en-US" sz="1200" b="0" i="0" kern="1200" dirty="0">
                <a:solidFill>
                  <a:schemeClr val="tx1"/>
                </a:solidFill>
                <a:effectLst/>
                <a:latin typeface="+mn-lt"/>
                <a:ea typeface="+mn-ea"/>
                <a:cs typeface="+mn-cs"/>
              </a:rPr>
              <a:t>第一层全连接：</a:t>
            </a:r>
            <a:r>
              <a:rPr lang="en-US" altLang="zh-CN" sz="1200" b="0" i="0" kern="1200" dirty="0">
                <a:solidFill>
                  <a:schemeClr val="tx1"/>
                </a:solidFill>
                <a:effectLst/>
                <a:latin typeface="+mn-lt"/>
                <a:ea typeface="+mn-ea"/>
                <a:cs typeface="+mn-cs"/>
              </a:rPr>
              <a:t>4096</a:t>
            </a:r>
            <a:r>
              <a:rPr lang="zh-CN" altLang="en-US" sz="1200" b="0" i="0" kern="1200" dirty="0">
                <a:solidFill>
                  <a:schemeClr val="tx1"/>
                </a:solidFill>
                <a:effectLst/>
                <a:latin typeface="+mn-lt"/>
                <a:ea typeface="+mn-ea"/>
                <a:cs typeface="+mn-cs"/>
              </a:rPr>
              <a:t>维，将第五层</a:t>
            </a:r>
            <a:r>
              <a:rPr lang="en-US" altLang="zh-CN" sz="1200" b="0" i="0" kern="1200" dirty="0">
                <a:solidFill>
                  <a:schemeClr val="tx1"/>
                </a:solidFill>
                <a:effectLst/>
                <a:latin typeface="+mn-lt"/>
                <a:ea typeface="+mn-ea"/>
                <a:cs typeface="+mn-cs"/>
              </a:rPr>
              <a:t>max-pooling</a:t>
            </a:r>
            <a:r>
              <a:rPr lang="zh-CN" altLang="en-US" sz="1200" b="0" i="0" kern="1200" dirty="0">
                <a:solidFill>
                  <a:schemeClr val="tx1"/>
                </a:solidFill>
                <a:effectLst/>
                <a:latin typeface="+mn-lt"/>
                <a:ea typeface="+mn-ea"/>
                <a:cs typeface="+mn-cs"/>
              </a:rPr>
              <a:t>的输出连接成为一个一维向量，作为该层的输入。</a:t>
            </a:r>
          </a:p>
          <a:p>
            <a:r>
              <a:rPr lang="zh-CN" altLang="en-US" sz="1200" b="0" i="0" kern="1200" dirty="0">
                <a:solidFill>
                  <a:schemeClr val="tx1"/>
                </a:solidFill>
                <a:effectLst/>
                <a:latin typeface="+mn-lt"/>
                <a:ea typeface="+mn-ea"/>
                <a:cs typeface="+mn-cs"/>
              </a:rPr>
              <a:t>第二层全连接：</a:t>
            </a:r>
            <a:r>
              <a:rPr lang="en-US" altLang="zh-CN" sz="1200" b="0" i="0" kern="1200" dirty="0">
                <a:solidFill>
                  <a:schemeClr val="tx1"/>
                </a:solidFill>
                <a:effectLst/>
                <a:latin typeface="+mn-lt"/>
                <a:ea typeface="+mn-ea"/>
                <a:cs typeface="+mn-cs"/>
              </a:rPr>
              <a:t>4096</a:t>
            </a:r>
            <a:r>
              <a:rPr lang="zh-CN" altLang="en-US" sz="1200" b="0" i="0" kern="1200" dirty="0">
                <a:solidFill>
                  <a:schemeClr val="tx1"/>
                </a:solidFill>
                <a:effectLst/>
                <a:latin typeface="+mn-lt"/>
                <a:ea typeface="+mn-ea"/>
                <a:cs typeface="+mn-cs"/>
              </a:rPr>
              <a:t>维</a:t>
            </a:r>
          </a:p>
          <a:p>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层：输出为</a:t>
            </a:r>
            <a:r>
              <a:rPr lang="en-US" altLang="zh-CN" sz="1200" b="0" i="0" kern="1200" dirty="0">
                <a:solidFill>
                  <a:schemeClr val="tx1"/>
                </a:solidFill>
                <a:effectLst/>
                <a:latin typeface="+mn-lt"/>
                <a:ea typeface="+mn-ea"/>
                <a:cs typeface="+mn-cs"/>
              </a:rPr>
              <a:t>1000</a:t>
            </a:r>
            <a:r>
              <a:rPr lang="zh-CN" altLang="en-US" sz="1200" b="0" i="0" kern="1200" dirty="0">
                <a:solidFill>
                  <a:schemeClr val="tx1"/>
                </a:solidFill>
                <a:effectLst/>
                <a:latin typeface="+mn-lt"/>
                <a:ea typeface="+mn-ea"/>
                <a:cs typeface="+mn-cs"/>
              </a:rPr>
              <a:t>，输出的每一维都是图片属于该类别的概率。</a:t>
            </a:r>
          </a:p>
          <a:p>
            <a:endParaRPr lang="zh-CN" altLang="en-US" dirty="0"/>
          </a:p>
        </p:txBody>
      </p:sp>
      <p:sp>
        <p:nvSpPr>
          <p:cNvPr id="4" name="灯片编号占位符 3"/>
          <p:cNvSpPr>
            <a:spLocks noGrp="1"/>
          </p:cNvSpPr>
          <p:nvPr>
            <p:ph type="sldNum" sz="quarter" idx="10"/>
          </p:nvPr>
        </p:nvSpPr>
        <p:spPr/>
        <p:txBody>
          <a:bodyPr/>
          <a:lstStyle/>
          <a:p>
            <a:fld id="{00E36474-EEDB-49C1-B59A-9EF9CB62DB1F}" type="slidenum">
              <a:rPr lang="zh-CN" altLang="en-US" smtClean="0"/>
              <a:t>79</a:t>
            </a:fld>
            <a:endParaRPr lang="zh-CN" altLang="en-US"/>
          </a:p>
        </p:txBody>
      </p:sp>
    </p:spTree>
    <p:extLst>
      <p:ext uri="{BB962C8B-B14F-4D97-AF65-F5344CB8AC3E}">
        <p14:creationId xmlns:p14="http://schemas.microsoft.com/office/powerpoint/2010/main" val="18269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315F12-4ED6-481B-BA0B-DE7EF39CABA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8E5CB7B-3CE0-4857-BD1A-23963817E4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FD20DC-2F13-4889-B458-2663B48B4125}"/>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5" name="页脚占位符 4">
            <a:extLst>
              <a:ext uri="{FF2B5EF4-FFF2-40B4-BE49-F238E27FC236}">
                <a16:creationId xmlns:a16="http://schemas.microsoft.com/office/drawing/2014/main" id="{893A3B83-1F88-4F04-A2AB-3E8421B6D47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BB3386-12FD-4B15-B78F-58116FD2E204}"/>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148870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C45EF-0188-4AC5-A514-7C0142944F1E}"/>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E82A97E-600C-42AA-AC62-48AC060B7B15}"/>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9A6EA65-D034-4B5D-819D-B7131BB63A6B}"/>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5" name="页脚占位符 4">
            <a:extLst>
              <a:ext uri="{FF2B5EF4-FFF2-40B4-BE49-F238E27FC236}">
                <a16:creationId xmlns:a16="http://schemas.microsoft.com/office/drawing/2014/main" id="{9F124470-438D-4C97-8A1E-FD353DD1E5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48891D-4E7D-4394-8294-959A5FCB1C63}"/>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287598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E8E8CC1-831F-493F-8198-C3E17113826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C4673B-1C76-42A7-88D5-0957F4A72E3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9B3E7B4-EE06-4E44-9730-01714D553DB6}"/>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5" name="页脚占位符 4">
            <a:extLst>
              <a:ext uri="{FF2B5EF4-FFF2-40B4-BE49-F238E27FC236}">
                <a16:creationId xmlns:a16="http://schemas.microsoft.com/office/drawing/2014/main" id="{4C50E097-A415-4174-891F-61DF7492B0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A87B09-4134-4D3E-9AAD-50F34B53F85A}"/>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19561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C7CED-9AA6-4764-856C-C567366A39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2274426-2CF6-45A5-9593-6FB8EB09909C}"/>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53137A9-F830-448E-A01E-307C1081A338}"/>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5" name="页脚占位符 4">
            <a:extLst>
              <a:ext uri="{FF2B5EF4-FFF2-40B4-BE49-F238E27FC236}">
                <a16:creationId xmlns:a16="http://schemas.microsoft.com/office/drawing/2014/main" id="{E456308D-C4B0-49F8-8B03-73AC690C7D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0927BB-FC4D-4A73-A573-3A81193F9EFF}"/>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4127863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6945A-ECBC-442D-A438-F4F8BFC6204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276663D-06E0-4FE0-B93E-2A13B9011A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8DC21E7A-EE5F-459D-BB1F-CBD75670B3B7}"/>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5" name="页脚占位符 4">
            <a:extLst>
              <a:ext uri="{FF2B5EF4-FFF2-40B4-BE49-F238E27FC236}">
                <a16:creationId xmlns:a16="http://schemas.microsoft.com/office/drawing/2014/main" id="{247A0CE4-F0B2-4443-9D60-A5E80ED1F1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7F7E40-4175-4203-AEA3-AE65448986B9}"/>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359518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D2A820-CD02-47B7-9E24-B70F7C2629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0EB6CC-91D5-4C79-BC80-D7F114616963}"/>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2A8EAEC-62D9-4D82-B623-BC11877D7E9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1709482-C1FB-4B7B-869B-E52221668686}"/>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6" name="页脚占位符 5">
            <a:extLst>
              <a:ext uri="{FF2B5EF4-FFF2-40B4-BE49-F238E27FC236}">
                <a16:creationId xmlns:a16="http://schemas.microsoft.com/office/drawing/2014/main" id="{2927B919-D4D5-43B2-83B0-6BCD4BEB3A0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D70214-C000-4D27-BF67-E76C9EF0CFE3}"/>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3823646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78354-DD3E-48B6-9F0B-623928BD4C4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A97E908-425F-48AA-81CC-0FC0677123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C61513D-9931-40E4-B20F-500A1A92723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6E6F0E69-5759-4033-974A-B2789798FF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4540EF9D-BC97-4EE3-AA69-CD7FD7C878E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5E4E274-B084-4FCC-9A76-77CE668C4881}"/>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8" name="页脚占位符 7">
            <a:extLst>
              <a:ext uri="{FF2B5EF4-FFF2-40B4-BE49-F238E27FC236}">
                <a16:creationId xmlns:a16="http://schemas.microsoft.com/office/drawing/2014/main" id="{0BBA0D18-0B6F-4A53-9CFC-BCAA9DDF23C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28640EB-657D-431A-AECA-ED08F59D081C}"/>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311267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BF619-73E1-4297-B250-9E9416FE56B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1F37247-E5B2-41F4-8B0C-882BA589CB6D}"/>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4" name="页脚占位符 3">
            <a:extLst>
              <a:ext uri="{FF2B5EF4-FFF2-40B4-BE49-F238E27FC236}">
                <a16:creationId xmlns:a16="http://schemas.microsoft.com/office/drawing/2014/main" id="{5D18C238-E3C9-451F-80AF-00EF0AEEEE8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9903CF0-0C01-47BC-98B3-C40970D004C8}"/>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3959869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68977B6-1AC0-4ECF-AB59-C07679671BDF}"/>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3" name="页脚占位符 2">
            <a:extLst>
              <a:ext uri="{FF2B5EF4-FFF2-40B4-BE49-F238E27FC236}">
                <a16:creationId xmlns:a16="http://schemas.microsoft.com/office/drawing/2014/main" id="{396A720C-7DA5-4653-A793-CD8F4B15436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5DEA41C-AC45-4B1A-8572-C02299EB4950}"/>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4003051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4DFD5C-A6FA-4519-873D-1C17E5CEBA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298D406-0792-4982-A846-FD433B93C6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DEE6F30-888B-47B8-8755-E0F16A3F6F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C606CFF3-8665-45F4-92F4-2D9485EB83C8}"/>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6" name="页脚占位符 5">
            <a:extLst>
              <a:ext uri="{FF2B5EF4-FFF2-40B4-BE49-F238E27FC236}">
                <a16:creationId xmlns:a16="http://schemas.microsoft.com/office/drawing/2014/main" id="{F06E003C-DD99-4A16-9CCF-4FF7A8BE0E6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C6B491-408E-4D17-B0FD-5860B3AA7A99}"/>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2294573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85A97-DE2A-415F-98E4-FD8D047AC6A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316A59D-AEE7-4082-96DE-B612263AF8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3BCD4770-B5FD-491F-8F6B-A985E6D62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69BB87D-98EB-4CD6-880C-C79E526A103D}"/>
              </a:ext>
            </a:extLst>
          </p:cNvPr>
          <p:cNvSpPr>
            <a:spLocks noGrp="1"/>
          </p:cNvSpPr>
          <p:nvPr>
            <p:ph type="dt" sz="half" idx="10"/>
          </p:nvPr>
        </p:nvSpPr>
        <p:spPr/>
        <p:txBody>
          <a:bodyPr/>
          <a:lstStyle/>
          <a:p>
            <a:fld id="{9A591E40-D555-4B12-B61A-AA8E29719602}" type="datetimeFigureOut">
              <a:rPr lang="zh-CN" altLang="en-US" smtClean="0"/>
              <a:t>2018/7/26 Thursday</a:t>
            </a:fld>
            <a:endParaRPr lang="zh-CN" altLang="en-US"/>
          </a:p>
        </p:txBody>
      </p:sp>
      <p:sp>
        <p:nvSpPr>
          <p:cNvPr id="6" name="页脚占位符 5">
            <a:extLst>
              <a:ext uri="{FF2B5EF4-FFF2-40B4-BE49-F238E27FC236}">
                <a16:creationId xmlns:a16="http://schemas.microsoft.com/office/drawing/2014/main" id="{753B227F-56F9-4BC6-814C-1611FD1EB7F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7CF3DEB-F839-4DD3-BB41-D4F7F2BC2DE6}"/>
              </a:ext>
            </a:extLst>
          </p:cNvPr>
          <p:cNvSpPr>
            <a:spLocks noGrp="1"/>
          </p:cNvSpPr>
          <p:nvPr>
            <p:ph type="sldNum" sz="quarter" idx="12"/>
          </p:nvPr>
        </p:nvSpPr>
        <p:spPr/>
        <p:txBody>
          <a:body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405593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30E5B7-5191-428E-8DEE-57FEB1A19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B90FB74-E8DD-4A53-B859-FA894F8340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36809F9-C774-4BAC-A37B-CED85BD596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591E40-D555-4B12-B61A-AA8E29719602}" type="datetimeFigureOut">
              <a:rPr lang="zh-CN" altLang="en-US" smtClean="0"/>
              <a:t>2018/7/26 Thursday</a:t>
            </a:fld>
            <a:endParaRPr lang="zh-CN" altLang="en-US"/>
          </a:p>
        </p:txBody>
      </p:sp>
      <p:sp>
        <p:nvSpPr>
          <p:cNvPr id="5" name="页脚占位符 4">
            <a:extLst>
              <a:ext uri="{FF2B5EF4-FFF2-40B4-BE49-F238E27FC236}">
                <a16:creationId xmlns:a16="http://schemas.microsoft.com/office/drawing/2014/main" id="{243D56F2-4783-4717-BAF8-FBC445F5B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978B2E-744B-4160-827C-05A107883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B9EECC-5849-4284-BA80-B39FB88C0CAF}" type="slidenum">
              <a:rPr lang="zh-CN" altLang="en-US" smtClean="0"/>
              <a:t>‹#›</a:t>
            </a:fld>
            <a:endParaRPr lang="zh-CN" altLang="en-US"/>
          </a:p>
        </p:txBody>
      </p:sp>
    </p:spTree>
    <p:extLst>
      <p:ext uri="{BB962C8B-B14F-4D97-AF65-F5344CB8AC3E}">
        <p14:creationId xmlns:p14="http://schemas.microsoft.com/office/powerpoint/2010/main" val="369202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s.google.cn/machine-learning/crash-course/framing/ml-terminology#features" TargetMode="External"/><Relationship Id="rId2" Type="http://schemas.openxmlformats.org/officeDocument/2006/relationships/hyperlink" Target="https://developers.google.cn/machine-learning/crash-course/framing/ml-terminology#labels" TargetMode="Externa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hyperlink" Target="https://wikipedia.org/wiki/NaN"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hyperlink" Target="https://wikipedia.org/wiki/Cross_product" TargetMode="Externa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wikipedia.org/wiki/Entropy_(information_theory)" TargetMode="External"/><Relationship Id="rId2" Type="http://schemas.openxmlformats.org/officeDocument/2006/relationships/image" Target="../media/image42.png"/><Relationship Id="rId1" Type="http://schemas.openxmlformats.org/officeDocument/2006/relationships/slideLayout" Target="../slideLayouts/slideLayout6.xml"/><Relationship Id="rId5" Type="http://schemas.openxmlformats.org/officeDocument/2006/relationships/hyperlink" Target="https://wikipedia.org/wiki/Likelihood_function" TargetMode="External"/><Relationship Id="rId4" Type="http://schemas.openxmlformats.org/officeDocument/2006/relationships/hyperlink" Target="https://wikipedia.org/wiki/Bernoulli_distribution"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hyperlink" Target="https://developers.google.cn/machine-learning/crash-course/feature-crosses/video-lectur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A41E7F-331F-4404-B160-F689776C66F0}"/>
              </a:ext>
            </a:extLst>
          </p:cNvPr>
          <p:cNvSpPr>
            <a:spLocks noGrp="1"/>
          </p:cNvSpPr>
          <p:nvPr>
            <p:ph type="ctrTitle"/>
          </p:nvPr>
        </p:nvSpPr>
        <p:spPr/>
        <p:txBody>
          <a:bodyPr/>
          <a:lstStyle/>
          <a:p>
            <a:r>
              <a:rPr lang="en-US" altLang="zh-CN" dirty="0" err="1"/>
              <a:t>Tensorflow</a:t>
            </a:r>
            <a:r>
              <a:rPr lang="zh-CN" altLang="en-US" dirty="0"/>
              <a:t>基础培训</a:t>
            </a:r>
          </a:p>
        </p:txBody>
      </p:sp>
      <p:sp>
        <p:nvSpPr>
          <p:cNvPr id="3" name="副标题 2">
            <a:extLst>
              <a:ext uri="{FF2B5EF4-FFF2-40B4-BE49-F238E27FC236}">
                <a16:creationId xmlns:a16="http://schemas.microsoft.com/office/drawing/2014/main" id="{55130F3C-5326-4B20-8C42-81F61B3B62C6}"/>
              </a:ext>
            </a:extLst>
          </p:cNvPr>
          <p:cNvSpPr>
            <a:spLocks noGrp="1"/>
          </p:cNvSpPr>
          <p:nvPr>
            <p:ph type="subTitle" idx="1"/>
          </p:nvPr>
        </p:nvSpPr>
        <p:spPr/>
        <p:txBody>
          <a:bodyPr/>
          <a:lstStyle/>
          <a:p>
            <a:r>
              <a:rPr lang="zh-CN" altLang="en-US" dirty="0"/>
              <a:t>陈云飞（</a:t>
            </a:r>
            <a:r>
              <a:rPr lang="en-US" altLang="zh-CN" dirty="0"/>
              <a:t>cyf_2000@sina.com</a:t>
            </a:r>
            <a:r>
              <a:rPr lang="zh-CN" altLang="en-US" dirty="0"/>
              <a:t>）</a:t>
            </a:r>
            <a:endParaRPr lang="en-US" altLang="zh-CN" dirty="0"/>
          </a:p>
          <a:p>
            <a:r>
              <a:rPr lang="en-US" altLang="zh-CN" dirty="0"/>
              <a:t>2018-02-28</a:t>
            </a:r>
            <a:endParaRPr lang="zh-CN" altLang="en-US" dirty="0"/>
          </a:p>
        </p:txBody>
      </p:sp>
    </p:spTree>
    <p:extLst>
      <p:ext uri="{BB962C8B-B14F-4D97-AF65-F5344CB8AC3E}">
        <p14:creationId xmlns:p14="http://schemas.microsoft.com/office/powerpoint/2010/main" val="16337625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5AE79-38D7-42FE-B2FE-2C7699AD9E98}"/>
              </a:ext>
            </a:extLst>
          </p:cNvPr>
          <p:cNvSpPr>
            <a:spLocks noGrp="1"/>
          </p:cNvSpPr>
          <p:nvPr>
            <p:ph type="title"/>
          </p:nvPr>
        </p:nvSpPr>
        <p:spPr/>
        <p:txBody>
          <a:bodyPr/>
          <a:lstStyle/>
          <a:p>
            <a:r>
              <a:rPr lang="zh-CN" altLang="en-US" dirty="0"/>
              <a:t>机器学习的父类</a:t>
            </a:r>
            <a:r>
              <a:rPr lang="en-US" altLang="zh-CN" dirty="0"/>
              <a:t>--</a:t>
            </a:r>
            <a:r>
              <a:rPr lang="zh-CN" altLang="en-US" dirty="0"/>
              <a:t>人工智能</a:t>
            </a:r>
          </a:p>
        </p:txBody>
      </p:sp>
      <p:pic>
        <p:nvPicPr>
          <p:cNvPr id="4" name="图片 3">
            <a:extLst>
              <a:ext uri="{FF2B5EF4-FFF2-40B4-BE49-F238E27FC236}">
                <a16:creationId xmlns:a16="http://schemas.microsoft.com/office/drawing/2014/main" id="{00B6D3A2-70F7-423D-BC79-B36C4A0AC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5114" y="1949068"/>
            <a:ext cx="3948876" cy="3800143"/>
          </a:xfrm>
          <a:prstGeom prst="rect">
            <a:avLst/>
          </a:prstGeom>
        </p:spPr>
      </p:pic>
    </p:spTree>
    <p:extLst>
      <p:ext uri="{BB962C8B-B14F-4D97-AF65-F5344CB8AC3E}">
        <p14:creationId xmlns:p14="http://schemas.microsoft.com/office/powerpoint/2010/main" val="12528068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D18B11-B420-4DEE-A5AA-6FB078BA3668}"/>
              </a:ext>
            </a:extLst>
          </p:cNvPr>
          <p:cNvSpPr>
            <a:spLocks noGrp="1"/>
          </p:cNvSpPr>
          <p:nvPr>
            <p:ph type="title"/>
          </p:nvPr>
        </p:nvSpPr>
        <p:spPr/>
        <p:txBody>
          <a:bodyPr/>
          <a:lstStyle/>
          <a:p>
            <a:r>
              <a:rPr lang="zh-CN" altLang="en-US" dirty="0"/>
              <a:t>人工智能，智慧？</a:t>
            </a:r>
          </a:p>
        </p:txBody>
      </p:sp>
      <p:sp>
        <p:nvSpPr>
          <p:cNvPr id="3" name="矩形 2">
            <a:extLst>
              <a:ext uri="{FF2B5EF4-FFF2-40B4-BE49-F238E27FC236}">
                <a16:creationId xmlns:a16="http://schemas.microsoft.com/office/drawing/2014/main" id="{88F58A62-7C6E-4A85-B905-B0D33202626F}"/>
              </a:ext>
            </a:extLst>
          </p:cNvPr>
          <p:cNvSpPr/>
          <p:nvPr/>
        </p:nvSpPr>
        <p:spPr>
          <a:xfrm>
            <a:off x="838199" y="1779554"/>
            <a:ext cx="10515599" cy="646331"/>
          </a:xfrm>
          <a:prstGeom prst="rect">
            <a:avLst/>
          </a:prstGeom>
        </p:spPr>
        <p:txBody>
          <a:bodyPr wrap="square">
            <a:spAutoFit/>
          </a:bodyPr>
          <a:lstStyle/>
          <a:p>
            <a:r>
              <a:rPr lang="zh-CN" altLang="en-US" b="1" dirty="0">
                <a:solidFill>
                  <a:srgbClr val="4F4F4F"/>
                </a:solidFill>
                <a:latin typeface="Verdana" panose="020B0604030504040204" pitchFamily="34" charset="0"/>
              </a:rPr>
              <a:t>智慧是对生活的感悟，是对人生的积淀与思考</a:t>
            </a:r>
            <a:r>
              <a:rPr lang="zh-CN" altLang="en-US" dirty="0">
                <a:solidFill>
                  <a:srgbClr val="4F4F4F"/>
                </a:solidFill>
                <a:latin typeface="Verdana" panose="020B0604030504040204" pitchFamily="34" charset="0"/>
              </a:rPr>
              <a:t>，这与我们机器学习的思想何其相似？通过经验获取规律，指导人生与未来。没有经验就没有智慧。</a:t>
            </a:r>
            <a:endParaRPr lang="zh-CN" altLang="en-US" dirty="0"/>
          </a:p>
        </p:txBody>
      </p:sp>
      <p:pic>
        <p:nvPicPr>
          <p:cNvPr id="5" name="图片 4">
            <a:extLst>
              <a:ext uri="{FF2B5EF4-FFF2-40B4-BE49-F238E27FC236}">
                <a16:creationId xmlns:a16="http://schemas.microsoft.com/office/drawing/2014/main" id="{A28C29B3-2A4E-4DA9-B40E-5D095F8ABD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4848" y="2972501"/>
            <a:ext cx="8735199" cy="3606657"/>
          </a:xfrm>
          <a:prstGeom prst="rect">
            <a:avLst/>
          </a:prstGeom>
        </p:spPr>
      </p:pic>
    </p:spTree>
    <p:extLst>
      <p:ext uri="{BB962C8B-B14F-4D97-AF65-F5344CB8AC3E}">
        <p14:creationId xmlns:p14="http://schemas.microsoft.com/office/powerpoint/2010/main" val="4176461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8DF11B-E855-4407-999F-AC5C0938A67B}"/>
              </a:ext>
            </a:extLst>
          </p:cNvPr>
          <p:cNvSpPr>
            <a:spLocks noGrp="1"/>
          </p:cNvSpPr>
          <p:nvPr>
            <p:ph type="title"/>
          </p:nvPr>
        </p:nvSpPr>
        <p:spPr/>
        <p:txBody>
          <a:bodyPr>
            <a:normAutofit/>
          </a:bodyPr>
          <a:lstStyle/>
          <a:p>
            <a:r>
              <a:rPr lang="zh-CN" altLang="en-US" dirty="0"/>
              <a:t>机器学习的思考</a:t>
            </a:r>
            <a:r>
              <a:rPr lang="en-US" altLang="zh-CN" dirty="0"/>
              <a:t>--</a:t>
            </a:r>
            <a:r>
              <a:rPr lang="zh-CN" altLang="en-US" dirty="0"/>
              <a:t>计算机的潜意识</a:t>
            </a:r>
          </a:p>
        </p:txBody>
      </p:sp>
      <p:sp>
        <p:nvSpPr>
          <p:cNvPr id="3" name="矩形 2">
            <a:extLst>
              <a:ext uri="{FF2B5EF4-FFF2-40B4-BE49-F238E27FC236}">
                <a16:creationId xmlns:a16="http://schemas.microsoft.com/office/drawing/2014/main" id="{4F500E31-094A-420D-8104-48A13EF782F8}"/>
              </a:ext>
            </a:extLst>
          </p:cNvPr>
          <p:cNvSpPr/>
          <p:nvPr/>
        </p:nvSpPr>
        <p:spPr>
          <a:xfrm>
            <a:off x="838200" y="1690688"/>
            <a:ext cx="10515600" cy="1477328"/>
          </a:xfrm>
          <a:prstGeom prst="rect">
            <a:avLst/>
          </a:prstGeom>
        </p:spPr>
        <p:txBody>
          <a:bodyPr wrap="square">
            <a:spAutoFit/>
          </a:bodyPr>
          <a:lstStyle/>
          <a:p>
            <a:r>
              <a:rPr lang="zh-CN" altLang="en-US" dirty="0">
                <a:solidFill>
                  <a:srgbClr val="4F4F4F"/>
                </a:solidFill>
                <a:latin typeface="Verdana" panose="020B0604030504040204" pitchFamily="34" charset="0"/>
              </a:rPr>
              <a:t>      如果一个人勤于思考，例如他会每天做一个小结，譬如“吾日三省吾身”，或者他经常与同伴讨论最近工作的得失，那么他这种训练模型的方式是直接的，明意识的思考与归纳。这样的效果很好，记忆性强，并且更能得出有效反应现实的规律。但是大部分的人可能很少做这样的总结，那么他们得出生活中规律的方法使用的就是潜意识法。</a:t>
            </a:r>
            <a:endParaRPr lang="en-US" altLang="zh-CN" dirty="0">
              <a:solidFill>
                <a:srgbClr val="4F4F4F"/>
              </a:solidFill>
              <a:latin typeface="Verdana" panose="020B0604030504040204" pitchFamily="34" charset="0"/>
            </a:endParaRPr>
          </a:p>
          <a:p>
            <a:endParaRPr lang="en-US" altLang="zh-CN" dirty="0">
              <a:solidFill>
                <a:srgbClr val="4F4F4F"/>
              </a:solidFill>
              <a:latin typeface="Verdana" panose="020B0604030504040204" pitchFamily="34" charset="0"/>
            </a:endParaRPr>
          </a:p>
        </p:txBody>
      </p:sp>
      <p:sp>
        <p:nvSpPr>
          <p:cNvPr id="4" name="矩形 3">
            <a:extLst>
              <a:ext uri="{FF2B5EF4-FFF2-40B4-BE49-F238E27FC236}">
                <a16:creationId xmlns:a16="http://schemas.microsoft.com/office/drawing/2014/main" id="{D5370DCC-363F-42C5-9003-BE04FEA22A7B}"/>
              </a:ext>
            </a:extLst>
          </p:cNvPr>
          <p:cNvSpPr/>
          <p:nvPr/>
        </p:nvSpPr>
        <p:spPr>
          <a:xfrm>
            <a:off x="3695343" y="3992272"/>
            <a:ext cx="4801314" cy="707886"/>
          </a:xfrm>
          <a:prstGeom prst="rect">
            <a:avLst/>
          </a:prstGeom>
        </p:spPr>
        <p:txBody>
          <a:bodyPr wrap="none">
            <a:spAutoFit/>
          </a:bodyPr>
          <a:lstStyle/>
          <a:p>
            <a:r>
              <a:rPr lang="zh-CN" altLang="en-US" sz="4000" dirty="0">
                <a:solidFill>
                  <a:srgbClr val="4F4F4F"/>
                </a:solidFill>
                <a:latin typeface="Verdana" panose="020B0604030504040204" pitchFamily="34" charset="0"/>
              </a:rPr>
              <a:t>机器会有潜意识吗？</a:t>
            </a:r>
            <a:endParaRPr lang="zh-CN" altLang="en-US" sz="4000" dirty="0"/>
          </a:p>
        </p:txBody>
      </p:sp>
    </p:spTree>
    <p:extLst>
      <p:ext uri="{BB962C8B-B14F-4D97-AF65-F5344CB8AC3E}">
        <p14:creationId xmlns:p14="http://schemas.microsoft.com/office/powerpoint/2010/main" val="197339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03B81-F10A-4F08-BADA-B2B90755BFF0}"/>
              </a:ext>
            </a:extLst>
          </p:cNvPr>
          <p:cNvSpPr>
            <a:spLocks noGrp="1"/>
          </p:cNvSpPr>
          <p:nvPr>
            <p:ph type="title"/>
          </p:nvPr>
        </p:nvSpPr>
        <p:spPr/>
        <p:txBody>
          <a:bodyPr/>
          <a:lstStyle/>
          <a:p>
            <a:r>
              <a:rPr lang="zh-CN" altLang="en-US" dirty="0"/>
              <a:t>目录</a:t>
            </a:r>
          </a:p>
        </p:txBody>
      </p:sp>
      <p:sp>
        <p:nvSpPr>
          <p:cNvPr id="4" name="矩形 3">
            <a:extLst>
              <a:ext uri="{FF2B5EF4-FFF2-40B4-BE49-F238E27FC236}">
                <a16:creationId xmlns:a16="http://schemas.microsoft.com/office/drawing/2014/main" id="{A74149DF-69CF-460C-BFBB-E0AA61F7D683}"/>
              </a:ext>
            </a:extLst>
          </p:cNvPr>
          <p:cNvSpPr/>
          <p:nvPr/>
        </p:nvSpPr>
        <p:spPr>
          <a:xfrm>
            <a:off x="961536" y="2256276"/>
            <a:ext cx="7786538" cy="85548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t>机器学习</a:t>
            </a:r>
          </a:p>
        </p:txBody>
      </p:sp>
      <p:sp>
        <p:nvSpPr>
          <p:cNvPr id="5" name="矩形 4">
            <a:extLst>
              <a:ext uri="{FF2B5EF4-FFF2-40B4-BE49-F238E27FC236}">
                <a16:creationId xmlns:a16="http://schemas.microsoft.com/office/drawing/2014/main" id="{78AF3789-6914-4B61-8E6D-F18F7E0E9F6D}"/>
              </a:ext>
            </a:extLst>
          </p:cNvPr>
          <p:cNvSpPr/>
          <p:nvPr/>
        </p:nvSpPr>
        <p:spPr>
          <a:xfrm>
            <a:off x="961536" y="3462907"/>
            <a:ext cx="7786538" cy="855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3200" dirty="0"/>
              <a:t>TensorFlow</a:t>
            </a:r>
            <a:endParaRPr lang="zh-CN" altLang="en-US" sz="3200" dirty="0"/>
          </a:p>
        </p:txBody>
      </p:sp>
      <p:sp>
        <p:nvSpPr>
          <p:cNvPr id="6" name="矩形 5">
            <a:extLst>
              <a:ext uri="{FF2B5EF4-FFF2-40B4-BE49-F238E27FC236}">
                <a16:creationId xmlns:a16="http://schemas.microsoft.com/office/drawing/2014/main" id="{8F20DD8F-D8D4-4C1F-BD08-E7289822BD45}"/>
              </a:ext>
            </a:extLst>
          </p:cNvPr>
          <p:cNvSpPr/>
          <p:nvPr/>
        </p:nvSpPr>
        <p:spPr>
          <a:xfrm>
            <a:off x="961536" y="4669538"/>
            <a:ext cx="7786538" cy="85548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t>卷积神经网络（</a:t>
            </a:r>
            <a:r>
              <a:rPr lang="en-US" altLang="zh-CN" sz="3200" dirty="0"/>
              <a:t>CNN</a:t>
            </a:r>
            <a:r>
              <a:rPr lang="zh-CN" altLang="en-US" sz="3200" dirty="0"/>
              <a:t>）</a:t>
            </a:r>
          </a:p>
        </p:txBody>
      </p:sp>
    </p:spTree>
    <p:extLst>
      <p:ext uri="{BB962C8B-B14F-4D97-AF65-F5344CB8AC3E}">
        <p14:creationId xmlns:p14="http://schemas.microsoft.com/office/powerpoint/2010/main" val="57881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B2BF3-D8B0-46A1-8247-D28B0DBC1E62}"/>
              </a:ext>
            </a:extLst>
          </p:cNvPr>
          <p:cNvSpPr>
            <a:spLocks noGrp="1"/>
          </p:cNvSpPr>
          <p:nvPr>
            <p:ph type="title"/>
          </p:nvPr>
        </p:nvSpPr>
        <p:spPr/>
        <p:txBody>
          <a:bodyPr/>
          <a:lstStyle/>
          <a:p>
            <a:r>
              <a:rPr lang="en-US" altLang="zh-CN" dirty="0" err="1"/>
              <a:t>Tensorflow</a:t>
            </a:r>
            <a:r>
              <a:rPr lang="zh-CN" altLang="en-US" dirty="0"/>
              <a:t>是什么？</a:t>
            </a:r>
          </a:p>
        </p:txBody>
      </p:sp>
      <p:sp>
        <p:nvSpPr>
          <p:cNvPr id="3" name="文本框 2">
            <a:extLst>
              <a:ext uri="{FF2B5EF4-FFF2-40B4-BE49-F238E27FC236}">
                <a16:creationId xmlns:a16="http://schemas.microsoft.com/office/drawing/2014/main" id="{DF79F41C-6305-4C47-984A-2BE069532346}"/>
              </a:ext>
            </a:extLst>
          </p:cNvPr>
          <p:cNvSpPr txBox="1"/>
          <p:nvPr/>
        </p:nvSpPr>
        <p:spPr>
          <a:xfrm>
            <a:off x="923041" y="1826448"/>
            <a:ext cx="9530499" cy="4524315"/>
          </a:xfrm>
          <a:prstGeom prst="rect">
            <a:avLst/>
          </a:prstGeom>
          <a:noFill/>
        </p:spPr>
        <p:txBody>
          <a:bodyPr wrap="square" rtlCol="0">
            <a:spAutoFit/>
          </a:bodyPr>
          <a:lstStyle/>
          <a:p>
            <a:pPr>
              <a:lnSpc>
                <a:spcPct val="200000"/>
              </a:lnSpc>
            </a:pPr>
            <a:r>
              <a:rPr lang="en-US" altLang="zh-CN" sz="2400" dirty="0"/>
              <a:t>      TensorFlow</a:t>
            </a:r>
            <a:r>
              <a:rPr lang="zh-CN" altLang="en-US" sz="2400" dirty="0"/>
              <a:t>是</a:t>
            </a:r>
            <a:r>
              <a:rPr lang="zh-CN" altLang="en-US" sz="2400" b="1" dirty="0"/>
              <a:t>由 </a:t>
            </a:r>
            <a:r>
              <a:rPr lang="en-US" altLang="zh-CN" sz="2400" b="1" dirty="0"/>
              <a:t>Google </a:t>
            </a:r>
            <a:r>
              <a:rPr lang="zh-CN" altLang="en-US" sz="2400" b="1" dirty="0"/>
              <a:t>机器智能研究部门的 </a:t>
            </a:r>
            <a:r>
              <a:rPr lang="en-US" altLang="zh-CN" sz="2400" b="1" dirty="0"/>
              <a:t>Google Brain</a:t>
            </a:r>
            <a:r>
              <a:rPr lang="zh-CN" altLang="en-US" sz="2400" b="1" dirty="0"/>
              <a:t>团队开发的一个开源机器学习框架。</a:t>
            </a:r>
            <a:endParaRPr lang="en-US" altLang="zh-CN" sz="2400" b="1" dirty="0"/>
          </a:p>
          <a:p>
            <a:pPr lvl="1">
              <a:lnSpc>
                <a:spcPct val="200000"/>
              </a:lnSpc>
            </a:pPr>
            <a:r>
              <a:rPr lang="en-US" altLang="zh-CN" sz="2400" dirty="0"/>
              <a:t>Tensor </a:t>
            </a:r>
            <a:r>
              <a:rPr lang="zh-CN" altLang="en-US" sz="2400" dirty="0"/>
              <a:t>张量</a:t>
            </a:r>
            <a:endParaRPr lang="en-US" altLang="zh-CN" sz="2400" dirty="0"/>
          </a:p>
          <a:p>
            <a:pPr lvl="1">
              <a:lnSpc>
                <a:spcPct val="200000"/>
              </a:lnSpc>
            </a:pPr>
            <a:r>
              <a:rPr lang="en-US" altLang="zh-CN" sz="2400" dirty="0"/>
              <a:t>Flow </a:t>
            </a:r>
            <a:r>
              <a:rPr lang="zh-CN" altLang="en-US" sz="2400" dirty="0"/>
              <a:t>流</a:t>
            </a:r>
            <a:endParaRPr lang="en-US" altLang="zh-CN" sz="2400" dirty="0"/>
          </a:p>
          <a:p>
            <a:pPr lvl="1">
              <a:lnSpc>
                <a:spcPct val="200000"/>
              </a:lnSpc>
            </a:pPr>
            <a:r>
              <a:rPr lang="en-US" altLang="zh-CN" sz="2400" dirty="0"/>
              <a:t>TensorFlow</a:t>
            </a:r>
            <a:r>
              <a:rPr lang="zh-CN" altLang="en-US" sz="2400" dirty="0"/>
              <a:t> 张量的流动</a:t>
            </a:r>
            <a:endParaRPr lang="en-US" altLang="zh-CN" sz="2400" dirty="0"/>
          </a:p>
          <a:p>
            <a:pPr>
              <a:lnSpc>
                <a:spcPct val="200000"/>
              </a:lnSpc>
            </a:pPr>
            <a:endParaRPr lang="zh-CN" altLang="en-US" sz="2400" b="1" dirty="0"/>
          </a:p>
        </p:txBody>
      </p:sp>
    </p:spTree>
    <p:extLst>
      <p:ext uri="{BB962C8B-B14F-4D97-AF65-F5344CB8AC3E}">
        <p14:creationId xmlns:p14="http://schemas.microsoft.com/office/powerpoint/2010/main" val="1567576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0BE04F-E6C8-43C1-9560-A484879CF0E2}"/>
              </a:ext>
            </a:extLst>
          </p:cNvPr>
          <p:cNvSpPr>
            <a:spLocks noGrp="1"/>
          </p:cNvSpPr>
          <p:nvPr>
            <p:ph type="title"/>
          </p:nvPr>
        </p:nvSpPr>
        <p:spPr/>
        <p:txBody>
          <a:bodyPr/>
          <a:lstStyle/>
          <a:p>
            <a:r>
              <a:rPr lang="zh-CN" altLang="en-US" dirty="0"/>
              <a:t>基本概念和术语</a:t>
            </a:r>
          </a:p>
        </p:txBody>
      </p:sp>
      <p:sp>
        <p:nvSpPr>
          <p:cNvPr id="4" name="Rectangle 1">
            <a:extLst>
              <a:ext uri="{FF2B5EF4-FFF2-40B4-BE49-F238E27FC236}">
                <a16:creationId xmlns:a16="http://schemas.microsoft.com/office/drawing/2014/main" id="{CF438001-02F3-4132-8686-67C543B0F554}"/>
              </a:ext>
            </a:extLst>
          </p:cNvPr>
          <p:cNvSpPr>
            <a:spLocks noChangeArrowheads="1"/>
          </p:cNvSpPr>
          <p:nvPr/>
        </p:nvSpPr>
        <p:spPr bwMode="auto">
          <a:xfrm>
            <a:off x="838201" y="1862468"/>
            <a:ext cx="10515600" cy="1154041"/>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392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212121"/>
                </a:solidFill>
                <a:effectLst/>
                <a:latin typeface="Arial" panose="020B0604020202020204" pitchFamily="34" charset="0"/>
                <a:ea typeface="Roboto"/>
              </a:rPr>
              <a:t>标签</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在简单线性回归中，</a:t>
            </a:r>
            <a:r>
              <a:rPr kumimoji="0" lang="zh-CN" altLang="zh-CN" sz="1600" b="1" i="0" u="none" strike="noStrike" cap="none" normalizeH="0" baseline="0" dirty="0">
                <a:ln>
                  <a:noFill/>
                </a:ln>
                <a:solidFill>
                  <a:srgbClr val="212121"/>
                </a:solidFill>
                <a:effectLst/>
                <a:latin typeface="Arial" panose="020B0604020202020204" pitchFamily="34" charset="0"/>
                <a:ea typeface="Roboto"/>
              </a:rPr>
              <a:t>标签</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是我们要预测的事物，即 </a:t>
            </a: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y</a:t>
            </a:r>
            <a:r>
              <a:rPr kumimoji="0" lang="zh-CN" altLang="zh-CN" sz="1600" b="0" i="0" u="none" strike="noStrike" cap="none" normalizeH="0" baseline="0" dirty="0">
                <a:ln>
                  <a:noFill/>
                </a:ln>
                <a:solidFill>
                  <a:srgbClr val="212121"/>
                </a:solidFill>
                <a:effectLst/>
                <a:ea typeface="Roboto"/>
              </a:rPr>
              <a:t> </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变量。标签可以是小麦未来的价格、图片中显示的动物品种、音频剪辑的含义或任何事物。</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402EFB9-B043-40FE-B7B2-2D6FAC5C8532}"/>
              </a:ext>
            </a:extLst>
          </p:cNvPr>
          <p:cNvSpPr>
            <a:spLocks noChangeArrowheads="1"/>
          </p:cNvSpPr>
          <p:nvPr/>
        </p:nvSpPr>
        <p:spPr bwMode="auto">
          <a:xfrm>
            <a:off x="838200" y="3326145"/>
            <a:ext cx="10515600" cy="2523768"/>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1" i="0" u="none" strike="noStrike" cap="none" normalizeH="0" baseline="0" dirty="0">
                <a:ln>
                  <a:noFill/>
                </a:ln>
                <a:solidFill>
                  <a:srgbClr val="212121"/>
                </a:solidFill>
                <a:effectLst/>
                <a:latin typeface="Arial" panose="020B0604020202020204" pitchFamily="34" charset="0"/>
                <a:ea typeface="Roboto"/>
              </a:rPr>
              <a:t>特征</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在简单线性回归中，</a:t>
            </a:r>
            <a:r>
              <a:rPr kumimoji="0" lang="zh-CN" altLang="zh-CN" sz="1600" b="1" i="0" u="none" strike="noStrike" cap="none" normalizeH="0" baseline="0" dirty="0">
                <a:ln>
                  <a:noFill/>
                </a:ln>
                <a:solidFill>
                  <a:srgbClr val="212121"/>
                </a:solidFill>
                <a:effectLst/>
                <a:latin typeface="Arial" panose="020B0604020202020204" pitchFamily="34" charset="0"/>
                <a:ea typeface="Roboto"/>
              </a:rPr>
              <a:t>特征</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是输入变量，即 </a:t>
            </a: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x</a:t>
            </a:r>
            <a:r>
              <a:rPr kumimoji="0" lang="zh-CN" altLang="zh-CN" sz="1600" b="0" i="0" u="none" strike="noStrike" cap="none" normalizeH="0" baseline="0" dirty="0">
                <a:ln>
                  <a:noFill/>
                </a:ln>
                <a:solidFill>
                  <a:srgbClr val="212121"/>
                </a:solidFill>
                <a:effectLst/>
                <a:ea typeface="Roboto"/>
              </a:rPr>
              <a:t> </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变量。简单的机器学习项目可能会使用单个特征，而比较复杂的机器学习</a:t>
            </a:r>
            <a:endParaRPr kumimoji="0" lang="en-US" altLang="zh-CN" sz="1600" b="0" i="0" u="none" strike="noStrike" cap="none" normalizeH="0" baseline="0" dirty="0">
              <a:ln>
                <a:noFill/>
              </a:ln>
              <a:solidFill>
                <a:srgbClr val="212121"/>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项目可能会使用数百万个特征，按如下方式指定：</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Arial" panose="020B0604020202020204" pitchFamily="34" charset="0"/>
              </a:rPr>
              <a:t>{x1,x2,...xN}</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在垃圾邮件检测器示例中，特征可能包括：</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电子邮件文本中的字词</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发件人的地址</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发送电子邮件的时段</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电子邮件中包含“一种奇怪的把戏”这样的短语。</a:t>
            </a:r>
            <a:endParaRPr kumimoji="0" lang="zh-CN" altLang="zh-CN" sz="1200" b="0" i="0" u="none" strike="noStrike" cap="none" normalizeH="0" baseline="0" dirty="0">
              <a:ln>
                <a:noFill/>
              </a:ln>
              <a:solidFill>
                <a:srgbClr val="212121"/>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8710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B68C2-8871-4BBD-88A8-C84B3C978626}"/>
              </a:ext>
            </a:extLst>
          </p:cNvPr>
          <p:cNvSpPr>
            <a:spLocks noGrp="1"/>
          </p:cNvSpPr>
          <p:nvPr>
            <p:ph type="title"/>
          </p:nvPr>
        </p:nvSpPr>
        <p:spPr/>
        <p:txBody>
          <a:bodyPr/>
          <a:lstStyle/>
          <a:p>
            <a:r>
              <a:rPr lang="zh-CN" altLang="en-US" dirty="0"/>
              <a:t>基本概念和术语</a:t>
            </a:r>
          </a:p>
        </p:txBody>
      </p:sp>
      <p:sp>
        <p:nvSpPr>
          <p:cNvPr id="3" name="Rectangle 1">
            <a:extLst>
              <a:ext uri="{FF2B5EF4-FFF2-40B4-BE49-F238E27FC236}">
                <a16:creationId xmlns:a16="http://schemas.microsoft.com/office/drawing/2014/main" id="{BEAF61BF-D9C7-4C1F-9769-6E76063C15FE}"/>
              </a:ext>
            </a:extLst>
          </p:cNvPr>
          <p:cNvSpPr>
            <a:spLocks noChangeArrowheads="1"/>
          </p:cNvSpPr>
          <p:nvPr/>
        </p:nvSpPr>
        <p:spPr bwMode="auto">
          <a:xfrm>
            <a:off x="838199" y="1719917"/>
            <a:ext cx="10515599" cy="297510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1568"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1" i="0" u="none" strike="noStrike" cap="none" normalizeH="0" baseline="0" dirty="0">
                <a:ln>
                  <a:noFill/>
                </a:ln>
                <a:solidFill>
                  <a:srgbClr val="212121"/>
                </a:solidFill>
                <a:effectLst/>
                <a:latin typeface="Arial" panose="020B0604020202020204" pitchFamily="34" charset="0"/>
                <a:ea typeface="Roboto"/>
              </a:rPr>
              <a:t>样本</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1" i="0" u="none" strike="noStrike" cap="none" normalizeH="0" baseline="0" dirty="0">
                <a:ln>
                  <a:noFill/>
                </a:ln>
                <a:solidFill>
                  <a:srgbClr val="212121"/>
                </a:solidFill>
                <a:effectLst/>
                <a:latin typeface="Arial" panose="020B0604020202020204" pitchFamily="34" charset="0"/>
                <a:ea typeface="Roboto"/>
              </a:rPr>
              <a:t>样本</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是指数据的特定实例：</a:t>
            </a:r>
            <a:r>
              <a:rPr kumimoji="0" lang="zh-CN" altLang="zh-CN" sz="1600" b="1" i="0" u="none" strike="noStrike" cap="none" normalizeH="0" baseline="0" dirty="0">
                <a:ln>
                  <a:noFill/>
                </a:ln>
                <a:solidFill>
                  <a:srgbClr val="212121"/>
                </a:solidFill>
                <a:effectLst/>
                <a:latin typeface="Arial" panose="020B0604020202020204" pitchFamily="34" charset="0"/>
                <a:ea typeface="Roboto"/>
              </a:rPr>
              <a:t>x</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。（我们采用粗体 </a:t>
            </a:r>
            <a:r>
              <a:rPr kumimoji="0" lang="zh-CN" altLang="zh-CN" sz="1600" b="1" i="0" u="none" strike="noStrike" cap="none" normalizeH="0" baseline="0" dirty="0">
                <a:ln>
                  <a:noFill/>
                </a:ln>
                <a:solidFill>
                  <a:srgbClr val="212121"/>
                </a:solidFill>
                <a:effectLst/>
                <a:latin typeface="Arial" panose="020B0604020202020204" pitchFamily="34" charset="0"/>
                <a:ea typeface="Roboto"/>
              </a:rPr>
              <a:t>x</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 表示它是一个矢量。）我们将样本分为以下两类：</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lvl="1">
              <a:lnSpc>
                <a:spcPct val="150000"/>
              </a:lnSpc>
              <a:buFontTx/>
              <a:buChar char="•"/>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有标签样本</a:t>
            </a:r>
          </a:p>
          <a:p>
            <a:pPr lvl="1">
              <a:lnSpc>
                <a:spcPct val="150000"/>
              </a:lnSpc>
              <a:buFontTx/>
              <a:buChar char="•"/>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无标签样本</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1" i="0" u="none" strike="noStrike" cap="none" normalizeH="0" baseline="0" dirty="0">
                <a:ln>
                  <a:noFill/>
                </a:ln>
                <a:solidFill>
                  <a:srgbClr val="212121"/>
                </a:solidFill>
                <a:effectLst/>
                <a:latin typeface="Arial" panose="020B0604020202020204" pitchFamily="34" charset="0"/>
                <a:ea typeface="Roboto"/>
              </a:rPr>
              <a:t>有标签样本</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同时包含特征和标签。即：</a:t>
            </a:r>
            <a:endPar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  labeled examples: {features, label}: (x, y)</a:t>
            </a:r>
            <a:r>
              <a:rPr kumimoji="0" lang="zh-CN" altLang="zh-CN" sz="1000" b="0" i="0" u="none" strike="noStrike" cap="none" normalizeH="0" baseline="0" dirty="0">
                <a:ln>
                  <a:noFill/>
                </a:ln>
                <a:solidFill>
                  <a:schemeClr val="tx1"/>
                </a:solidFill>
                <a:effectLst/>
              </a:rPr>
              <a:t> </a:t>
            </a:r>
            <a:endParaRPr kumimoji="0" lang="en-US" altLang="zh-CN" sz="1000" b="0" i="0" u="none" strike="noStrike" cap="none" normalizeH="0" baseline="0" dirty="0">
              <a:ln>
                <a:noFill/>
              </a:ln>
              <a:solidFill>
                <a:schemeClr val="tx1"/>
              </a:solidFill>
              <a:effectLst/>
            </a:endParaRPr>
          </a:p>
          <a:p>
            <a:pPr>
              <a:lnSpc>
                <a:spcPct val="150000"/>
              </a:lnSpc>
            </a:pPr>
            <a:r>
              <a:rPr lang="zh-CN" altLang="en-US" sz="1600" b="1" dirty="0">
                <a:solidFill>
                  <a:srgbClr val="212121"/>
                </a:solidFill>
              </a:rPr>
              <a:t>无标签样本包含特征，但不包含标签。即：</a:t>
            </a:r>
          </a:p>
          <a:p>
            <a:pPr lvl="0">
              <a:lnSpc>
                <a:spcPct val="150000"/>
              </a:lnSpc>
            </a:pPr>
            <a:r>
              <a:rPr lang="zh-CN" altLang="en-US" sz="1100" dirty="0">
                <a:solidFill>
                  <a:srgbClr val="37474F"/>
                </a:solidFill>
                <a:latin typeface="Arial Unicode MS" panose="020B0604020202020204" pitchFamily="34" charset="-122"/>
              </a:rPr>
              <a:t>  </a:t>
            </a:r>
            <a:r>
              <a:rPr lang="en-US" altLang="zh-CN" sz="1100" dirty="0">
                <a:solidFill>
                  <a:srgbClr val="37474F"/>
                </a:solidFill>
                <a:latin typeface="Arial Unicode MS" panose="020B0604020202020204" pitchFamily="34" charset="-122"/>
              </a:rPr>
              <a:t>unlabeled examples: {features, ?}: (x, ?) </a:t>
            </a:r>
          </a:p>
        </p:txBody>
      </p:sp>
    </p:spTree>
    <p:extLst>
      <p:ext uri="{BB962C8B-B14F-4D97-AF65-F5344CB8AC3E}">
        <p14:creationId xmlns:p14="http://schemas.microsoft.com/office/powerpoint/2010/main" val="62129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D7675-30ED-48AD-B49E-54CB51C94379}"/>
              </a:ext>
            </a:extLst>
          </p:cNvPr>
          <p:cNvSpPr>
            <a:spLocks noGrp="1"/>
          </p:cNvSpPr>
          <p:nvPr>
            <p:ph type="title"/>
          </p:nvPr>
        </p:nvSpPr>
        <p:spPr/>
        <p:txBody>
          <a:bodyPr/>
          <a:lstStyle/>
          <a:p>
            <a:r>
              <a:rPr lang="zh-CN" altLang="en-US" dirty="0"/>
              <a:t>基本概念和术语</a:t>
            </a:r>
          </a:p>
        </p:txBody>
      </p:sp>
      <p:sp>
        <p:nvSpPr>
          <p:cNvPr id="3" name="Rectangle 1">
            <a:extLst>
              <a:ext uri="{FF2B5EF4-FFF2-40B4-BE49-F238E27FC236}">
                <a16:creationId xmlns:a16="http://schemas.microsoft.com/office/drawing/2014/main" id="{EB171D52-1C4B-4A08-8428-C4123D0AB0B3}"/>
              </a:ext>
            </a:extLst>
          </p:cNvPr>
          <p:cNvSpPr>
            <a:spLocks noChangeArrowheads="1"/>
          </p:cNvSpPr>
          <p:nvPr/>
        </p:nvSpPr>
        <p:spPr bwMode="auto">
          <a:xfrm>
            <a:off x="838200" y="1419636"/>
            <a:ext cx="10436258" cy="2031325"/>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rgbClr val="212121"/>
                </a:solidFill>
                <a:effectLst/>
                <a:latin typeface="Arial" panose="020B0604020202020204" pitchFamily="34" charset="0"/>
                <a:ea typeface="Roboto"/>
              </a:rPr>
              <a:t>模型</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模型定义了特征与标签之间的关系。例如，垃圾邮件检测模型可能会将某些特征与“垃圾邮件”紧密联系起来。我们来重点介绍一下模型生命周期的两个阶段：</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lvl="1">
              <a:lnSpc>
                <a:spcPct val="150000"/>
              </a:lnSpc>
              <a:buFontTx/>
              <a:buChar char="•"/>
            </a:pPr>
            <a:r>
              <a:rPr kumimoji="0" lang="zh-CN" altLang="zh-CN" sz="1600" b="1" i="0" u="none" strike="noStrike" cap="none" normalizeH="0" baseline="0" dirty="0">
                <a:ln>
                  <a:noFill/>
                </a:ln>
                <a:solidFill>
                  <a:srgbClr val="212121"/>
                </a:solidFill>
                <a:effectLst/>
                <a:latin typeface="Arial" panose="020B0604020202020204" pitchFamily="34" charset="0"/>
                <a:ea typeface="Roboto"/>
              </a:rPr>
              <a:t>训练</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表示创建或</a:t>
            </a:r>
            <a:r>
              <a:rPr kumimoji="0" lang="zh-CN" altLang="zh-CN" sz="1600" b="1" i="0" u="none" strike="noStrike" cap="none" normalizeH="0" baseline="0" dirty="0">
                <a:ln>
                  <a:noFill/>
                </a:ln>
                <a:solidFill>
                  <a:srgbClr val="212121"/>
                </a:solidFill>
                <a:effectLst/>
                <a:latin typeface="Arial" panose="020B0604020202020204" pitchFamily="34" charset="0"/>
                <a:ea typeface="Roboto"/>
              </a:rPr>
              <a:t>学习</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模型。也就是说，您向模型展示有标签样本，让模型逐渐学习特征与标签之间的关系。</a:t>
            </a:r>
          </a:p>
          <a:p>
            <a:pPr lvl="1">
              <a:lnSpc>
                <a:spcPct val="150000"/>
              </a:lnSpc>
              <a:buFontTx/>
              <a:buChar char="•"/>
            </a:pPr>
            <a:r>
              <a:rPr kumimoji="0" lang="zh-CN" altLang="zh-CN" sz="1600" b="1" i="0" u="none" strike="noStrike" cap="none" normalizeH="0" baseline="0" dirty="0">
                <a:ln>
                  <a:noFill/>
                </a:ln>
                <a:solidFill>
                  <a:srgbClr val="212121"/>
                </a:solidFill>
                <a:effectLst/>
                <a:latin typeface="Arial" panose="020B0604020202020204" pitchFamily="34" charset="0"/>
                <a:ea typeface="Roboto"/>
              </a:rPr>
              <a:t>推断</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表示将训练后的模型应用于无标签样本。也就是说，您使用训练后的模型来做出有用的预测 (</a:t>
            </a: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y'</a:t>
            </a:r>
            <a:r>
              <a:rPr kumimoji="0" lang="zh-CN" altLang="zh-CN" sz="1600" b="0" i="0" u="none" strike="noStrike" cap="none" normalizeH="0" baseline="0" dirty="0">
                <a:ln>
                  <a:noFill/>
                </a:ln>
                <a:solidFill>
                  <a:srgbClr val="212121"/>
                </a:solidFill>
                <a:effectLst/>
                <a:ea typeface="Roboto"/>
              </a:rPr>
              <a:t>)。</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
        <p:nvSpPr>
          <p:cNvPr id="4" name="矩形 3">
            <a:extLst>
              <a:ext uri="{FF2B5EF4-FFF2-40B4-BE49-F238E27FC236}">
                <a16:creationId xmlns:a16="http://schemas.microsoft.com/office/drawing/2014/main" id="{53B07A3C-97F2-482D-8CE9-87FAEFCB5D66}"/>
              </a:ext>
            </a:extLst>
          </p:cNvPr>
          <p:cNvSpPr/>
          <p:nvPr/>
        </p:nvSpPr>
        <p:spPr>
          <a:xfrm>
            <a:off x="738431" y="3834357"/>
            <a:ext cx="10515599" cy="2031325"/>
          </a:xfrm>
          <a:prstGeom prst="rect">
            <a:avLst/>
          </a:prstGeom>
        </p:spPr>
        <p:txBody>
          <a:bodyPr wrap="square">
            <a:spAutoFit/>
          </a:bodyPr>
          <a:lstStyle/>
          <a:p>
            <a:r>
              <a:rPr lang="zh-CN" altLang="en-US" dirty="0">
                <a:solidFill>
                  <a:srgbClr val="212121"/>
                </a:solidFill>
                <a:latin typeface="Roboto"/>
              </a:rPr>
              <a:t>回归与分类</a:t>
            </a:r>
          </a:p>
          <a:p>
            <a:r>
              <a:rPr lang="zh-CN" altLang="en-US" b="1" dirty="0">
                <a:solidFill>
                  <a:srgbClr val="212121"/>
                </a:solidFill>
                <a:latin typeface="Roboto"/>
              </a:rPr>
              <a:t>回归</a:t>
            </a:r>
            <a:r>
              <a:rPr lang="zh-CN" altLang="en-US" dirty="0">
                <a:solidFill>
                  <a:srgbClr val="212121"/>
                </a:solidFill>
                <a:latin typeface="Roboto"/>
              </a:rPr>
              <a:t>模型可预测连续值。例如，回归模型做出的预测可回答如下问题：</a:t>
            </a:r>
          </a:p>
          <a:p>
            <a:pPr>
              <a:buFont typeface="Arial" panose="020B0604020202020204" pitchFamily="34" charset="0"/>
              <a:buChar char="•"/>
            </a:pPr>
            <a:r>
              <a:rPr lang="zh-CN" altLang="en-US" dirty="0">
                <a:solidFill>
                  <a:srgbClr val="212121"/>
                </a:solidFill>
                <a:latin typeface="Roboto"/>
              </a:rPr>
              <a:t>加利福尼亚州一栋房产的价值是多少？</a:t>
            </a:r>
          </a:p>
          <a:p>
            <a:pPr>
              <a:buFont typeface="Arial" panose="020B0604020202020204" pitchFamily="34" charset="0"/>
              <a:buChar char="•"/>
            </a:pPr>
            <a:r>
              <a:rPr lang="zh-CN" altLang="en-US" dirty="0">
                <a:solidFill>
                  <a:srgbClr val="212121"/>
                </a:solidFill>
                <a:latin typeface="Roboto"/>
              </a:rPr>
              <a:t>用户点击此广告的概率是多少？</a:t>
            </a:r>
          </a:p>
          <a:p>
            <a:r>
              <a:rPr lang="zh-CN" altLang="en-US" b="1" dirty="0">
                <a:solidFill>
                  <a:srgbClr val="212121"/>
                </a:solidFill>
                <a:latin typeface="Roboto"/>
              </a:rPr>
              <a:t>分类</a:t>
            </a:r>
            <a:r>
              <a:rPr lang="zh-CN" altLang="en-US" dirty="0">
                <a:solidFill>
                  <a:srgbClr val="212121"/>
                </a:solidFill>
                <a:latin typeface="Roboto"/>
              </a:rPr>
              <a:t>模型可预测离散值。例如，分类模型做出的预测可回答如下问题：</a:t>
            </a:r>
          </a:p>
          <a:p>
            <a:pPr>
              <a:buFont typeface="Arial" panose="020B0604020202020204" pitchFamily="34" charset="0"/>
              <a:buChar char="•"/>
            </a:pPr>
            <a:r>
              <a:rPr lang="zh-CN" altLang="en-US" dirty="0">
                <a:solidFill>
                  <a:srgbClr val="212121"/>
                </a:solidFill>
                <a:latin typeface="Roboto"/>
              </a:rPr>
              <a:t>某个指定电子邮件是垃圾邮件还是非垃圾邮件？</a:t>
            </a:r>
          </a:p>
          <a:p>
            <a:pPr>
              <a:buFont typeface="Arial" panose="020B0604020202020204" pitchFamily="34" charset="0"/>
              <a:buChar char="•"/>
            </a:pPr>
            <a:r>
              <a:rPr lang="zh-CN" altLang="en-US" dirty="0">
                <a:solidFill>
                  <a:srgbClr val="212121"/>
                </a:solidFill>
                <a:latin typeface="Roboto"/>
              </a:rPr>
              <a:t>这是一张狗、猫还是仓鼠图片？</a:t>
            </a:r>
            <a:endParaRPr lang="zh-CN" altLang="en-US" b="0" i="0" dirty="0">
              <a:solidFill>
                <a:srgbClr val="212121"/>
              </a:solidFill>
              <a:effectLst/>
              <a:latin typeface="Roboto"/>
            </a:endParaRPr>
          </a:p>
        </p:txBody>
      </p:sp>
    </p:spTree>
    <p:extLst>
      <p:ext uri="{BB962C8B-B14F-4D97-AF65-F5344CB8AC3E}">
        <p14:creationId xmlns:p14="http://schemas.microsoft.com/office/powerpoint/2010/main" val="159500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0AD39C-134C-4912-B668-63C6B830D547}"/>
              </a:ext>
            </a:extLst>
          </p:cNvPr>
          <p:cNvSpPr>
            <a:spLocks noGrp="1"/>
          </p:cNvSpPr>
          <p:nvPr>
            <p:ph type="title"/>
          </p:nvPr>
        </p:nvSpPr>
        <p:spPr/>
        <p:txBody>
          <a:bodyPr/>
          <a:lstStyle/>
          <a:p>
            <a:r>
              <a:rPr lang="zh-CN" altLang="en-US" dirty="0"/>
              <a:t>线性回归</a:t>
            </a:r>
          </a:p>
        </p:txBody>
      </p:sp>
      <p:sp>
        <p:nvSpPr>
          <p:cNvPr id="4" name="矩形 3">
            <a:extLst>
              <a:ext uri="{FF2B5EF4-FFF2-40B4-BE49-F238E27FC236}">
                <a16:creationId xmlns:a16="http://schemas.microsoft.com/office/drawing/2014/main" id="{7AECB492-CD8C-4E17-841B-849D1E9D56A8}"/>
              </a:ext>
            </a:extLst>
          </p:cNvPr>
          <p:cNvSpPr/>
          <p:nvPr/>
        </p:nvSpPr>
        <p:spPr>
          <a:xfrm>
            <a:off x="6026870" y="1828156"/>
            <a:ext cx="6096000" cy="2862322"/>
          </a:xfrm>
          <a:prstGeom prst="rect">
            <a:avLst/>
          </a:prstGeom>
        </p:spPr>
        <p:txBody>
          <a:bodyPr>
            <a:spAutoFit/>
          </a:bodyPr>
          <a:lstStyle/>
          <a:p>
            <a:r>
              <a:rPr lang="zh-CN" altLang="en-US" dirty="0">
                <a:solidFill>
                  <a:srgbClr val="212121"/>
                </a:solidFill>
                <a:latin typeface="Roboto"/>
              </a:rPr>
              <a:t>事实上，虽然该直线并未精确无误地经过每个点，但针对我们拥有的数据，清楚地显示了鸣叫声与温度之间的关系。只需运用一点代数知识，您就可以将这种关系写下来，如下所示：</a:t>
            </a:r>
          </a:p>
          <a:p>
            <a:pPr algn="ctr"/>
            <a:r>
              <a:rPr lang="en-US" altLang="zh-CN" dirty="0">
                <a:solidFill>
                  <a:srgbClr val="212121"/>
                </a:solidFill>
                <a:latin typeface="Roboto"/>
              </a:rPr>
              <a:t>y=</a:t>
            </a:r>
            <a:r>
              <a:rPr lang="en-US" altLang="zh-CN" dirty="0" err="1">
                <a:solidFill>
                  <a:srgbClr val="212121"/>
                </a:solidFill>
                <a:latin typeface="Roboto"/>
              </a:rPr>
              <a:t>mx+b</a:t>
            </a:r>
            <a:endParaRPr lang="en-US" altLang="zh-CN" dirty="0">
              <a:solidFill>
                <a:srgbClr val="212121"/>
              </a:solidFill>
              <a:latin typeface="Roboto"/>
            </a:endParaRPr>
          </a:p>
          <a:p>
            <a:r>
              <a:rPr lang="zh-CN" altLang="en-US" dirty="0">
                <a:solidFill>
                  <a:srgbClr val="212121"/>
                </a:solidFill>
                <a:latin typeface="Roboto"/>
              </a:rPr>
              <a:t>其中：</a:t>
            </a:r>
          </a:p>
          <a:p>
            <a:pPr>
              <a:buFont typeface="Arial" panose="020B0604020202020204" pitchFamily="34" charset="0"/>
              <a:buChar char="•"/>
            </a:pPr>
            <a:r>
              <a:rPr lang="en-US" altLang="zh-CN" dirty="0">
                <a:solidFill>
                  <a:srgbClr val="212121"/>
                </a:solidFill>
                <a:latin typeface="Roboto"/>
              </a:rPr>
              <a:t>y </a:t>
            </a:r>
            <a:r>
              <a:rPr lang="zh-CN" altLang="en-US" dirty="0">
                <a:solidFill>
                  <a:srgbClr val="212121"/>
                </a:solidFill>
                <a:latin typeface="Roboto"/>
              </a:rPr>
              <a:t>指的是温度（以摄氏度表示），即我们试图预测的值。</a:t>
            </a:r>
          </a:p>
          <a:p>
            <a:pPr>
              <a:buFont typeface="Arial" panose="020B0604020202020204" pitchFamily="34" charset="0"/>
              <a:buChar char="•"/>
            </a:pPr>
            <a:r>
              <a:rPr lang="en-US" altLang="zh-CN" dirty="0">
                <a:solidFill>
                  <a:srgbClr val="212121"/>
                </a:solidFill>
                <a:latin typeface="Roboto"/>
              </a:rPr>
              <a:t>m </a:t>
            </a:r>
            <a:r>
              <a:rPr lang="zh-CN" altLang="en-US" dirty="0">
                <a:solidFill>
                  <a:srgbClr val="212121"/>
                </a:solidFill>
                <a:latin typeface="Roboto"/>
              </a:rPr>
              <a:t>指的是直线的斜率。</a:t>
            </a:r>
          </a:p>
          <a:p>
            <a:pPr>
              <a:buFont typeface="Arial" panose="020B0604020202020204" pitchFamily="34" charset="0"/>
              <a:buChar char="•"/>
            </a:pPr>
            <a:r>
              <a:rPr lang="en-US" altLang="zh-CN" dirty="0">
                <a:solidFill>
                  <a:srgbClr val="212121"/>
                </a:solidFill>
                <a:latin typeface="Roboto"/>
              </a:rPr>
              <a:t>x </a:t>
            </a:r>
            <a:r>
              <a:rPr lang="zh-CN" altLang="en-US" dirty="0">
                <a:solidFill>
                  <a:srgbClr val="212121"/>
                </a:solidFill>
                <a:latin typeface="Roboto"/>
              </a:rPr>
              <a:t>指的是每分钟的鸣叫声次数，即输入特征的值。</a:t>
            </a:r>
          </a:p>
          <a:p>
            <a:pPr>
              <a:buFont typeface="Arial" panose="020B0604020202020204" pitchFamily="34" charset="0"/>
              <a:buChar char="•"/>
            </a:pPr>
            <a:r>
              <a:rPr lang="en-US" altLang="zh-CN" dirty="0">
                <a:solidFill>
                  <a:srgbClr val="212121"/>
                </a:solidFill>
                <a:latin typeface="Roboto"/>
              </a:rPr>
              <a:t>b </a:t>
            </a:r>
            <a:r>
              <a:rPr lang="zh-CN" altLang="en-US" dirty="0">
                <a:solidFill>
                  <a:srgbClr val="212121"/>
                </a:solidFill>
                <a:latin typeface="Roboto"/>
              </a:rPr>
              <a:t>指的是 </a:t>
            </a:r>
            <a:r>
              <a:rPr lang="en-US" altLang="zh-CN" dirty="0">
                <a:solidFill>
                  <a:srgbClr val="212121"/>
                </a:solidFill>
                <a:latin typeface="Roboto"/>
              </a:rPr>
              <a:t>y </a:t>
            </a:r>
            <a:r>
              <a:rPr lang="zh-CN" altLang="en-US" dirty="0">
                <a:solidFill>
                  <a:srgbClr val="212121"/>
                </a:solidFill>
                <a:latin typeface="Roboto"/>
              </a:rPr>
              <a:t>轴截距。</a:t>
            </a:r>
            <a:endParaRPr lang="zh-CN" altLang="en-US" b="0" i="0" dirty="0">
              <a:solidFill>
                <a:srgbClr val="212121"/>
              </a:solidFill>
              <a:effectLst/>
              <a:latin typeface="Roboto"/>
            </a:endParaRPr>
          </a:p>
        </p:txBody>
      </p:sp>
      <p:pic>
        <p:nvPicPr>
          <p:cNvPr id="6" name="图片 5">
            <a:extLst>
              <a:ext uri="{FF2B5EF4-FFF2-40B4-BE49-F238E27FC236}">
                <a16:creationId xmlns:a16="http://schemas.microsoft.com/office/drawing/2014/main" id="{365AC7F8-924D-4403-A229-CCB23FF8E028}"/>
              </a:ext>
            </a:extLst>
          </p:cNvPr>
          <p:cNvPicPr>
            <a:picLocks noChangeAspect="1"/>
          </p:cNvPicPr>
          <p:nvPr/>
        </p:nvPicPr>
        <p:blipFill>
          <a:blip r:embed="rId2"/>
          <a:stretch>
            <a:fillRect/>
          </a:stretch>
        </p:blipFill>
        <p:spPr>
          <a:xfrm>
            <a:off x="629632" y="1828156"/>
            <a:ext cx="5257800" cy="3905250"/>
          </a:xfrm>
          <a:prstGeom prst="rect">
            <a:avLst/>
          </a:prstGeom>
        </p:spPr>
      </p:pic>
    </p:spTree>
    <p:extLst>
      <p:ext uri="{BB962C8B-B14F-4D97-AF65-F5344CB8AC3E}">
        <p14:creationId xmlns:p14="http://schemas.microsoft.com/office/powerpoint/2010/main" val="1372604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90D455-9D15-46DF-8DDC-11F659AAE013}"/>
              </a:ext>
            </a:extLst>
          </p:cNvPr>
          <p:cNvSpPr>
            <a:spLocks noGrp="1"/>
          </p:cNvSpPr>
          <p:nvPr>
            <p:ph type="title"/>
          </p:nvPr>
        </p:nvSpPr>
        <p:spPr/>
        <p:txBody>
          <a:bodyPr/>
          <a:lstStyle/>
          <a:p>
            <a:r>
              <a:rPr lang="zh-CN" altLang="en-US" dirty="0"/>
              <a:t>线性回归</a:t>
            </a:r>
          </a:p>
        </p:txBody>
      </p:sp>
      <p:sp>
        <p:nvSpPr>
          <p:cNvPr id="3" name="矩形 2">
            <a:extLst>
              <a:ext uri="{FF2B5EF4-FFF2-40B4-BE49-F238E27FC236}">
                <a16:creationId xmlns:a16="http://schemas.microsoft.com/office/drawing/2014/main" id="{E0616436-1F11-4783-A7B7-47A26A317467}"/>
              </a:ext>
            </a:extLst>
          </p:cNvPr>
          <p:cNvSpPr/>
          <p:nvPr/>
        </p:nvSpPr>
        <p:spPr>
          <a:xfrm>
            <a:off x="6096000" y="2290966"/>
            <a:ext cx="6096000" cy="3416320"/>
          </a:xfrm>
          <a:prstGeom prst="rect">
            <a:avLst/>
          </a:prstGeom>
        </p:spPr>
        <p:txBody>
          <a:bodyPr>
            <a:spAutoFit/>
          </a:bodyPr>
          <a:lstStyle/>
          <a:p>
            <a:r>
              <a:rPr lang="zh-CN" altLang="en-US" dirty="0">
                <a:solidFill>
                  <a:srgbClr val="212121"/>
                </a:solidFill>
                <a:latin typeface="Roboto"/>
              </a:rPr>
              <a:t>按照机器学习的惯例，您需要写一个存在细微差别的模型方程式：</a:t>
            </a:r>
          </a:p>
          <a:p>
            <a:pPr algn="ctr"/>
            <a:r>
              <a:rPr lang="en-US" altLang="zh-CN" dirty="0">
                <a:solidFill>
                  <a:srgbClr val="212121"/>
                </a:solidFill>
                <a:latin typeface="Roboto"/>
              </a:rPr>
              <a:t>y′=b+w1x1</a:t>
            </a:r>
          </a:p>
          <a:p>
            <a:r>
              <a:rPr lang="zh-CN" altLang="en-US" dirty="0">
                <a:solidFill>
                  <a:srgbClr val="212121"/>
                </a:solidFill>
                <a:latin typeface="Roboto"/>
              </a:rPr>
              <a:t>其中：</a:t>
            </a:r>
          </a:p>
          <a:p>
            <a:pPr>
              <a:buFont typeface="Arial" panose="020B0604020202020204" pitchFamily="34" charset="0"/>
              <a:buChar char="•"/>
            </a:pPr>
            <a:r>
              <a:rPr lang="en-US" altLang="zh-CN" dirty="0">
                <a:solidFill>
                  <a:srgbClr val="212121"/>
                </a:solidFill>
                <a:latin typeface="Roboto"/>
              </a:rPr>
              <a:t>y′ </a:t>
            </a:r>
            <a:r>
              <a:rPr lang="zh-CN" altLang="en-US" dirty="0">
                <a:solidFill>
                  <a:srgbClr val="212121"/>
                </a:solidFill>
                <a:latin typeface="Roboto"/>
              </a:rPr>
              <a:t>指的是预测</a:t>
            </a:r>
            <a:r>
              <a:rPr lang="zh-CN" altLang="en-US" dirty="0">
                <a:solidFill>
                  <a:srgbClr val="039BE5"/>
                </a:solidFill>
                <a:latin typeface="Roboto"/>
                <a:hlinkClick r:id="rId2"/>
              </a:rPr>
              <a:t>标签</a:t>
            </a:r>
            <a:r>
              <a:rPr lang="zh-CN" altLang="en-US" dirty="0">
                <a:solidFill>
                  <a:srgbClr val="212121"/>
                </a:solidFill>
                <a:latin typeface="Roboto"/>
              </a:rPr>
              <a:t>（理想输出值）。</a:t>
            </a:r>
          </a:p>
          <a:p>
            <a:pPr>
              <a:buFont typeface="Arial" panose="020B0604020202020204" pitchFamily="34" charset="0"/>
              <a:buChar char="•"/>
            </a:pPr>
            <a:r>
              <a:rPr lang="en-US" altLang="zh-CN" dirty="0">
                <a:solidFill>
                  <a:srgbClr val="212121"/>
                </a:solidFill>
                <a:latin typeface="Roboto"/>
              </a:rPr>
              <a:t>b </a:t>
            </a:r>
            <a:r>
              <a:rPr lang="zh-CN" altLang="en-US" dirty="0">
                <a:solidFill>
                  <a:srgbClr val="212121"/>
                </a:solidFill>
                <a:latin typeface="Roboto"/>
              </a:rPr>
              <a:t>指的是偏差（</a:t>
            </a:r>
            <a:r>
              <a:rPr lang="en-US" altLang="zh-CN" dirty="0">
                <a:solidFill>
                  <a:srgbClr val="212121"/>
                </a:solidFill>
                <a:latin typeface="Roboto"/>
              </a:rPr>
              <a:t>y </a:t>
            </a:r>
            <a:r>
              <a:rPr lang="zh-CN" altLang="en-US" dirty="0">
                <a:solidFill>
                  <a:srgbClr val="212121"/>
                </a:solidFill>
                <a:latin typeface="Roboto"/>
              </a:rPr>
              <a:t>轴截距）。而在一些机器学习文档中，它称为 </a:t>
            </a:r>
            <a:r>
              <a:rPr lang="en-US" altLang="zh-CN" dirty="0">
                <a:solidFill>
                  <a:srgbClr val="212121"/>
                </a:solidFill>
                <a:latin typeface="Roboto"/>
              </a:rPr>
              <a:t>w0</a:t>
            </a:r>
            <a:r>
              <a:rPr lang="zh-CN" altLang="en-US" dirty="0">
                <a:solidFill>
                  <a:srgbClr val="212121"/>
                </a:solidFill>
                <a:latin typeface="Roboto"/>
              </a:rPr>
              <a:t>。</a:t>
            </a:r>
          </a:p>
          <a:p>
            <a:pPr>
              <a:buFont typeface="Arial" panose="020B0604020202020204" pitchFamily="34" charset="0"/>
              <a:buChar char="•"/>
            </a:pPr>
            <a:r>
              <a:rPr lang="en-US" altLang="zh-CN" dirty="0">
                <a:solidFill>
                  <a:srgbClr val="212121"/>
                </a:solidFill>
                <a:latin typeface="Roboto"/>
              </a:rPr>
              <a:t>w1 </a:t>
            </a:r>
            <a:r>
              <a:rPr lang="zh-CN" altLang="en-US" dirty="0">
                <a:solidFill>
                  <a:srgbClr val="212121"/>
                </a:solidFill>
                <a:latin typeface="Roboto"/>
              </a:rPr>
              <a:t>指的是特征 </a:t>
            </a:r>
            <a:r>
              <a:rPr lang="en-US" altLang="zh-CN" dirty="0">
                <a:solidFill>
                  <a:srgbClr val="212121"/>
                </a:solidFill>
                <a:latin typeface="Roboto"/>
              </a:rPr>
              <a:t>1 </a:t>
            </a:r>
            <a:r>
              <a:rPr lang="zh-CN" altLang="en-US" dirty="0">
                <a:solidFill>
                  <a:srgbClr val="212121"/>
                </a:solidFill>
                <a:latin typeface="Roboto"/>
              </a:rPr>
              <a:t>的权重。权重与上文中用 </a:t>
            </a:r>
            <a:r>
              <a:rPr lang="en-US" altLang="zh-CN" dirty="0">
                <a:solidFill>
                  <a:srgbClr val="212121"/>
                </a:solidFill>
                <a:latin typeface="Roboto"/>
              </a:rPr>
              <a:t>m </a:t>
            </a:r>
            <a:r>
              <a:rPr lang="zh-CN" altLang="en-US" dirty="0">
                <a:solidFill>
                  <a:srgbClr val="212121"/>
                </a:solidFill>
                <a:latin typeface="Roboto"/>
              </a:rPr>
              <a:t>表示的“斜率”的概念相同。</a:t>
            </a:r>
          </a:p>
          <a:p>
            <a:pPr>
              <a:buFont typeface="Arial" panose="020B0604020202020204" pitchFamily="34" charset="0"/>
              <a:buChar char="•"/>
            </a:pPr>
            <a:r>
              <a:rPr lang="en-US" altLang="zh-CN" dirty="0">
                <a:solidFill>
                  <a:srgbClr val="212121"/>
                </a:solidFill>
                <a:latin typeface="Roboto"/>
              </a:rPr>
              <a:t>x1 </a:t>
            </a:r>
            <a:r>
              <a:rPr lang="zh-CN" altLang="en-US" dirty="0">
                <a:solidFill>
                  <a:srgbClr val="212121"/>
                </a:solidFill>
                <a:latin typeface="Roboto"/>
              </a:rPr>
              <a:t>指的是</a:t>
            </a:r>
            <a:r>
              <a:rPr lang="zh-CN" altLang="en-US" dirty="0">
                <a:solidFill>
                  <a:srgbClr val="039BE5"/>
                </a:solidFill>
                <a:latin typeface="Roboto"/>
                <a:hlinkClick r:id="rId3"/>
              </a:rPr>
              <a:t>特征</a:t>
            </a:r>
            <a:r>
              <a:rPr lang="zh-CN" altLang="en-US" dirty="0">
                <a:solidFill>
                  <a:srgbClr val="212121"/>
                </a:solidFill>
                <a:latin typeface="Roboto"/>
              </a:rPr>
              <a:t>（已知输入项）。</a:t>
            </a:r>
          </a:p>
          <a:p>
            <a:r>
              <a:rPr lang="zh-CN" altLang="en-US" dirty="0">
                <a:solidFill>
                  <a:srgbClr val="212121"/>
                </a:solidFill>
                <a:latin typeface="Roboto"/>
              </a:rPr>
              <a:t>要根据新的每分钟的鸣叫声值 </a:t>
            </a:r>
            <a:r>
              <a:rPr lang="en-US" altLang="zh-CN" dirty="0">
                <a:solidFill>
                  <a:srgbClr val="212121"/>
                </a:solidFill>
                <a:latin typeface="Roboto"/>
              </a:rPr>
              <a:t>x1 </a:t>
            </a:r>
            <a:r>
              <a:rPr lang="zh-CN" altLang="en-US" b="1" dirty="0">
                <a:solidFill>
                  <a:srgbClr val="212121"/>
                </a:solidFill>
                <a:latin typeface="Roboto"/>
              </a:rPr>
              <a:t>推断</a:t>
            </a:r>
            <a:r>
              <a:rPr lang="zh-CN" altLang="en-US" dirty="0">
                <a:solidFill>
                  <a:srgbClr val="212121"/>
                </a:solidFill>
                <a:latin typeface="Roboto"/>
              </a:rPr>
              <a:t>（预测）温度 </a:t>
            </a:r>
            <a:r>
              <a:rPr lang="en-US" altLang="zh-CN" dirty="0">
                <a:solidFill>
                  <a:srgbClr val="212121"/>
                </a:solidFill>
                <a:latin typeface="Roboto"/>
              </a:rPr>
              <a:t>y′</a:t>
            </a:r>
            <a:r>
              <a:rPr lang="zh-CN" altLang="en-US" dirty="0">
                <a:solidFill>
                  <a:srgbClr val="212121"/>
                </a:solidFill>
                <a:latin typeface="Roboto"/>
              </a:rPr>
              <a:t>，只需将 </a:t>
            </a:r>
            <a:r>
              <a:rPr lang="en-US" altLang="zh-CN" dirty="0">
                <a:solidFill>
                  <a:srgbClr val="212121"/>
                </a:solidFill>
                <a:latin typeface="Roboto"/>
              </a:rPr>
              <a:t>x1 </a:t>
            </a:r>
            <a:r>
              <a:rPr lang="zh-CN" altLang="en-US" dirty="0">
                <a:solidFill>
                  <a:srgbClr val="212121"/>
                </a:solidFill>
                <a:latin typeface="Roboto"/>
              </a:rPr>
              <a:t>值代入此模型即可。</a:t>
            </a:r>
            <a:endParaRPr lang="zh-CN" altLang="en-US" b="0" i="0" dirty="0">
              <a:solidFill>
                <a:srgbClr val="212121"/>
              </a:solidFill>
              <a:effectLst/>
              <a:latin typeface="Roboto"/>
            </a:endParaRPr>
          </a:p>
        </p:txBody>
      </p:sp>
      <p:pic>
        <p:nvPicPr>
          <p:cNvPr id="4" name="图片 3">
            <a:extLst>
              <a:ext uri="{FF2B5EF4-FFF2-40B4-BE49-F238E27FC236}">
                <a16:creationId xmlns:a16="http://schemas.microsoft.com/office/drawing/2014/main" id="{C9224F6A-4108-4076-9E15-2FD77C2F1529}"/>
              </a:ext>
            </a:extLst>
          </p:cNvPr>
          <p:cNvPicPr>
            <a:picLocks noChangeAspect="1"/>
          </p:cNvPicPr>
          <p:nvPr/>
        </p:nvPicPr>
        <p:blipFill>
          <a:blip r:embed="rId4"/>
          <a:stretch>
            <a:fillRect/>
          </a:stretch>
        </p:blipFill>
        <p:spPr>
          <a:xfrm>
            <a:off x="656538" y="2089070"/>
            <a:ext cx="5524500" cy="3876675"/>
          </a:xfrm>
          <a:prstGeom prst="rect">
            <a:avLst/>
          </a:prstGeom>
        </p:spPr>
      </p:pic>
      <p:sp>
        <p:nvSpPr>
          <p:cNvPr id="5" name="矩形 4">
            <a:extLst>
              <a:ext uri="{FF2B5EF4-FFF2-40B4-BE49-F238E27FC236}">
                <a16:creationId xmlns:a16="http://schemas.microsoft.com/office/drawing/2014/main" id="{7158A919-4A41-42B7-A125-E3E6F0382FD3}"/>
              </a:ext>
            </a:extLst>
          </p:cNvPr>
          <p:cNvSpPr/>
          <p:nvPr/>
        </p:nvSpPr>
        <p:spPr>
          <a:xfrm>
            <a:off x="5593237" y="5984398"/>
            <a:ext cx="6096000" cy="646331"/>
          </a:xfrm>
          <a:prstGeom prst="rect">
            <a:avLst/>
          </a:prstGeom>
        </p:spPr>
        <p:txBody>
          <a:bodyPr>
            <a:spAutoFit/>
          </a:bodyPr>
          <a:lstStyle/>
          <a:p>
            <a:r>
              <a:rPr lang="zh-CN" altLang="en-US" dirty="0">
                <a:solidFill>
                  <a:srgbClr val="212121"/>
                </a:solidFill>
                <a:latin typeface="Roboto"/>
              </a:rPr>
              <a:t>要根据新的每分钟的鸣叫声值 </a:t>
            </a:r>
            <a:r>
              <a:rPr lang="en-US" altLang="zh-CN" dirty="0">
                <a:solidFill>
                  <a:srgbClr val="212121"/>
                </a:solidFill>
                <a:latin typeface="Roboto"/>
              </a:rPr>
              <a:t>x1 </a:t>
            </a:r>
            <a:r>
              <a:rPr lang="zh-CN" altLang="en-US" b="1" dirty="0">
                <a:solidFill>
                  <a:srgbClr val="212121"/>
                </a:solidFill>
                <a:latin typeface="Roboto"/>
              </a:rPr>
              <a:t>推断</a:t>
            </a:r>
            <a:r>
              <a:rPr lang="zh-CN" altLang="en-US" dirty="0">
                <a:solidFill>
                  <a:srgbClr val="212121"/>
                </a:solidFill>
                <a:latin typeface="Roboto"/>
              </a:rPr>
              <a:t>（预测）温度 </a:t>
            </a:r>
            <a:r>
              <a:rPr lang="en-US" altLang="zh-CN" dirty="0">
                <a:solidFill>
                  <a:srgbClr val="212121"/>
                </a:solidFill>
                <a:latin typeface="Roboto"/>
              </a:rPr>
              <a:t>y′</a:t>
            </a:r>
            <a:r>
              <a:rPr lang="zh-CN" altLang="en-US" dirty="0">
                <a:solidFill>
                  <a:srgbClr val="212121"/>
                </a:solidFill>
                <a:latin typeface="Roboto"/>
              </a:rPr>
              <a:t>，只需将 </a:t>
            </a:r>
            <a:r>
              <a:rPr lang="en-US" altLang="zh-CN" dirty="0">
                <a:solidFill>
                  <a:srgbClr val="212121"/>
                </a:solidFill>
                <a:latin typeface="Roboto"/>
              </a:rPr>
              <a:t>x1 </a:t>
            </a:r>
            <a:r>
              <a:rPr lang="zh-CN" altLang="en-US" dirty="0">
                <a:solidFill>
                  <a:srgbClr val="212121"/>
                </a:solidFill>
                <a:latin typeface="Roboto"/>
              </a:rPr>
              <a:t>值代入此模型即可。</a:t>
            </a:r>
            <a:endParaRPr lang="zh-CN" altLang="en-US" dirty="0"/>
          </a:p>
        </p:txBody>
      </p:sp>
    </p:spTree>
    <p:extLst>
      <p:ext uri="{BB962C8B-B14F-4D97-AF65-F5344CB8AC3E}">
        <p14:creationId xmlns:p14="http://schemas.microsoft.com/office/powerpoint/2010/main" val="2839212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03B81-F10A-4F08-BADA-B2B90755BFF0}"/>
              </a:ext>
            </a:extLst>
          </p:cNvPr>
          <p:cNvSpPr>
            <a:spLocks noGrp="1"/>
          </p:cNvSpPr>
          <p:nvPr>
            <p:ph type="title"/>
          </p:nvPr>
        </p:nvSpPr>
        <p:spPr/>
        <p:txBody>
          <a:bodyPr/>
          <a:lstStyle/>
          <a:p>
            <a:r>
              <a:rPr lang="zh-CN" altLang="en-US" dirty="0"/>
              <a:t>目录</a:t>
            </a:r>
          </a:p>
        </p:txBody>
      </p:sp>
      <p:sp>
        <p:nvSpPr>
          <p:cNvPr id="4" name="矩形 3">
            <a:extLst>
              <a:ext uri="{FF2B5EF4-FFF2-40B4-BE49-F238E27FC236}">
                <a16:creationId xmlns:a16="http://schemas.microsoft.com/office/drawing/2014/main" id="{A74149DF-69CF-460C-BFBB-E0AA61F7D683}"/>
              </a:ext>
            </a:extLst>
          </p:cNvPr>
          <p:cNvSpPr/>
          <p:nvPr/>
        </p:nvSpPr>
        <p:spPr>
          <a:xfrm>
            <a:off x="961536" y="2162968"/>
            <a:ext cx="7786538" cy="855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t>机器学习</a:t>
            </a:r>
          </a:p>
        </p:txBody>
      </p:sp>
      <p:sp>
        <p:nvSpPr>
          <p:cNvPr id="5" name="矩形 4">
            <a:extLst>
              <a:ext uri="{FF2B5EF4-FFF2-40B4-BE49-F238E27FC236}">
                <a16:creationId xmlns:a16="http://schemas.microsoft.com/office/drawing/2014/main" id="{78AF3789-6914-4B61-8E6D-F18F7E0E9F6D}"/>
              </a:ext>
            </a:extLst>
          </p:cNvPr>
          <p:cNvSpPr/>
          <p:nvPr/>
        </p:nvSpPr>
        <p:spPr>
          <a:xfrm>
            <a:off x="961536" y="3369599"/>
            <a:ext cx="7786538" cy="85548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200" dirty="0"/>
              <a:t>TensorFlow</a:t>
            </a:r>
            <a:endParaRPr lang="zh-CN" altLang="en-US" sz="3200" dirty="0"/>
          </a:p>
        </p:txBody>
      </p:sp>
      <p:sp>
        <p:nvSpPr>
          <p:cNvPr id="6" name="矩形 5">
            <a:extLst>
              <a:ext uri="{FF2B5EF4-FFF2-40B4-BE49-F238E27FC236}">
                <a16:creationId xmlns:a16="http://schemas.microsoft.com/office/drawing/2014/main" id="{8735C0EE-DB18-4858-8334-1773C4DC4AF9}"/>
              </a:ext>
            </a:extLst>
          </p:cNvPr>
          <p:cNvSpPr/>
          <p:nvPr/>
        </p:nvSpPr>
        <p:spPr>
          <a:xfrm>
            <a:off x="961536" y="4576230"/>
            <a:ext cx="7786538" cy="85548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t>卷积神经网络（</a:t>
            </a:r>
            <a:r>
              <a:rPr lang="en-US" altLang="zh-CN" sz="3200" dirty="0"/>
              <a:t>CNN</a:t>
            </a:r>
            <a:r>
              <a:rPr lang="zh-CN" altLang="en-US" sz="3200" dirty="0"/>
              <a:t>）</a:t>
            </a:r>
          </a:p>
        </p:txBody>
      </p:sp>
    </p:spTree>
    <p:extLst>
      <p:ext uri="{BB962C8B-B14F-4D97-AF65-F5344CB8AC3E}">
        <p14:creationId xmlns:p14="http://schemas.microsoft.com/office/powerpoint/2010/main" val="1878654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B8BFC-DA7B-4853-A9FA-30B6528980C7}"/>
              </a:ext>
            </a:extLst>
          </p:cNvPr>
          <p:cNvSpPr>
            <a:spLocks noGrp="1"/>
          </p:cNvSpPr>
          <p:nvPr>
            <p:ph type="title"/>
          </p:nvPr>
        </p:nvSpPr>
        <p:spPr/>
        <p:txBody>
          <a:bodyPr/>
          <a:lstStyle/>
          <a:p>
            <a:r>
              <a:rPr lang="zh-CN" altLang="en-US" dirty="0"/>
              <a:t>训练与损失</a:t>
            </a:r>
          </a:p>
        </p:txBody>
      </p:sp>
      <p:pic>
        <p:nvPicPr>
          <p:cNvPr id="4" name="图片 3">
            <a:extLst>
              <a:ext uri="{FF2B5EF4-FFF2-40B4-BE49-F238E27FC236}">
                <a16:creationId xmlns:a16="http://schemas.microsoft.com/office/drawing/2014/main" id="{A7965D12-401C-4470-B42F-A318B9F1E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09" y="1818064"/>
            <a:ext cx="5725212" cy="1908404"/>
          </a:xfrm>
          <a:prstGeom prst="rect">
            <a:avLst/>
          </a:prstGeom>
        </p:spPr>
      </p:pic>
      <p:sp>
        <p:nvSpPr>
          <p:cNvPr id="5" name="矩形 4">
            <a:extLst>
              <a:ext uri="{FF2B5EF4-FFF2-40B4-BE49-F238E27FC236}">
                <a16:creationId xmlns:a16="http://schemas.microsoft.com/office/drawing/2014/main" id="{BB10DFF3-7DDD-4FD4-9557-38C77B5A24BE}"/>
              </a:ext>
            </a:extLst>
          </p:cNvPr>
          <p:cNvSpPr/>
          <p:nvPr/>
        </p:nvSpPr>
        <p:spPr>
          <a:xfrm>
            <a:off x="653592" y="3726468"/>
            <a:ext cx="10700208" cy="2862322"/>
          </a:xfrm>
          <a:prstGeom prst="rect">
            <a:avLst/>
          </a:prstGeom>
        </p:spPr>
        <p:txBody>
          <a:bodyPr wrap="square">
            <a:spAutoFit/>
          </a:bodyPr>
          <a:lstStyle/>
          <a:p>
            <a:r>
              <a:rPr lang="zh-CN" altLang="en-US" dirty="0">
                <a:solidFill>
                  <a:srgbClr val="212121"/>
                </a:solidFill>
                <a:latin typeface="Roboto"/>
              </a:rPr>
              <a:t>简单来说，</a:t>
            </a:r>
            <a:r>
              <a:rPr lang="zh-CN" altLang="en-US" b="1" dirty="0">
                <a:solidFill>
                  <a:srgbClr val="212121"/>
                </a:solidFill>
                <a:latin typeface="Roboto"/>
              </a:rPr>
              <a:t>训练</a:t>
            </a:r>
            <a:r>
              <a:rPr lang="zh-CN" altLang="en-US" dirty="0">
                <a:solidFill>
                  <a:srgbClr val="212121"/>
                </a:solidFill>
                <a:latin typeface="Roboto"/>
              </a:rPr>
              <a:t>模型表示通过有标签样本来学习（确定）所有权重和偏差的理想值。</a:t>
            </a:r>
            <a:endParaRPr lang="en-US" altLang="zh-CN" dirty="0">
              <a:solidFill>
                <a:srgbClr val="212121"/>
              </a:solidFill>
              <a:latin typeface="Roboto"/>
            </a:endParaRPr>
          </a:p>
          <a:p>
            <a:endParaRPr lang="en-US" altLang="zh-CN" dirty="0">
              <a:solidFill>
                <a:srgbClr val="212121"/>
              </a:solidFill>
              <a:latin typeface="Roboto"/>
            </a:endParaRPr>
          </a:p>
          <a:p>
            <a:r>
              <a:rPr lang="zh-CN" altLang="en-US" dirty="0">
                <a:solidFill>
                  <a:srgbClr val="212121"/>
                </a:solidFill>
                <a:latin typeface="Roboto"/>
              </a:rPr>
              <a:t>在监督式学习中，机器学习算法通过以下方式构建模型：</a:t>
            </a:r>
            <a:endParaRPr lang="en-US" altLang="zh-CN" dirty="0">
              <a:solidFill>
                <a:srgbClr val="212121"/>
              </a:solidFill>
              <a:latin typeface="Roboto"/>
            </a:endParaRPr>
          </a:p>
          <a:p>
            <a:r>
              <a:rPr lang="zh-CN" altLang="en-US" dirty="0">
                <a:solidFill>
                  <a:srgbClr val="212121"/>
                </a:solidFill>
                <a:latin typeface="Roboto"/>
              </a:rPr>
              <a:t>检查多个样本并尝试找出可最大限度地减少损失的模型；这一过程称为</a:t>
            </a:r>
            <a:r>
              <a:rPr lang="zh-CN" altLang="en-US" b="1" dirty="0">
                <a:solidFill>
                  <a:srgbClr val="212121"/>
                </a:solidFill>
                <a:latin typeface="Roboto"/>
              </a:rPr>
              <a:t>经验风险最小化</a:t>
            </a:r>
            <a:r>
              <a:rPr lang="zh-CN" altLang="en-US" dirty="0">
                <a:solidFill>
                  <a:srgbClr val="212121"/>
                </a:solidFill>
                <a:latin typeface="Roboto"/>
              </a:rPr>
              <a:t>。</a:t>
            </a:r>
            <a:endParaRPr lang="en-US" altLang="zh-CN" dirty="0">
              <a:solidFill>
                <a:srgbClr val="212121"/>
              </a:solidFill>
              <a:latin typeface="Roboto"/>
            </a:endParaRPr>
          </a:p>
          <a:p>
            <a:endParaRPr lang="zh-CN" altLang="en-US" dirty="0">
              <a:solidFill>
                <a:srgbClr val="212121"/>
              </a:solidFill>
              <a:latin typeface="Roboto"/>
            </a:endParaRPr>
          </a:p>
          <a:p>
            <a:r>
              <a:rPr lang="zh-CN" altLang="en-US" dirty="0">
                <a:solidFill>
                  <a:srgbClr val="212121"/>
                </a:solidFill>
                <a:latin typeface="Roboto"/>
              </a:rPr>
              <a:t>损失是对糟糕预测的惩罚。也就是说，</a:t>
            </a:r>
            <a:r>
              <a:rPr lang="zh-CN" altLang="en-US" b="1" dirty="0">
                <a:solidFill>
                  <a:srgbClr val="212121"/>
                </a:solidFill>
                <a:latin typeface="Roboto"/>
              </a:rPr>
              <a:t>损失</a:t>
            </a:r>
            <a:r>
              <a:rPr lang="zh-CN" altLang="en-US" dirty="0">
                <a:solidFill>
                  <a:srgbClr val="212121"/>
                </a:solidFill>
                <a:latin typeface="Roboto"/>
              </a:rPr>
              <a:t>是一个数值，表示对于单个样本而言模型预测的准确程度。</a:t>
            </a:r>
            <a:endParaRPr lang="en-US" altLang="zh-CN" dirty="0">
              <a:solidFill>
                <a:srgbClr val="212121"/>
              </a:solidFill>
              <a:latin typeface="Roboto"/>
            </a:endParaRPr>
          </a:p>
          <a:p>
            <a:r>
              <a:rPr lang="zh-CN" altLang="en-US" dirty="0">
                <a:solidFill>
                  <a:srgbClr val="212121"/>
                </a:solidFill>
                <a:latin typeface="Roboto"/>
              </a:rPr>
              <a:t>如果模型的预测完全准确，则损失为零，否则损失会较大。</a:t>
            </a:r>
            <a:endParaRPr lang="en-US" altLang="zh-CN" dirty="0">
              <a:solidFill>
                <a:srgbClr val="212121"/>
              </a:solidFill>
              <a:latin typeface="Roboto"/>
            </a:endParaRPr>
          </a:p>
          <a:p>
            <a:endParaRPr lang="en-US" altLang="zh-CN" dirty="0">
              <a:solidFill>
                <a:srgbClr val="212121"/>
              </a:solidFill>
              <a:latin typeface="Roboto"/>
            </a:endParaRPr>
          </a:p>
          <a:p>
            <a:r>
              <a:rPr lang="zh-CN" altLang="en-US" dirty="0">
                <a:solidFill>
                  <a:srgbClr val="212121"/>
                </a:solidFill>
                <a:latin typeface="Roboto"/>
              </a:rPr>
              <a:t>训练模型的目标是从所有样本中找到一组平均损失“较小”的权重和偏差。例如，图 </a:t>
            </a:r>
            <a:r>
              <a:rPr lang="en-US" altLang="zh-CN" dirty="0">
                <a:solidFill>
                  <a:srgbClr val="212121"/>
                </a:solidFill>
                <a:latin typeface="Roboto"/>
              </a:rPr>
              <a:t>3 </a:t>
            </a:r>
            <a:r>
              <a:rPr lang="zh-CN" altLang="en-US" dirty="0">
                <a:solidFill>
                  <a:srgbClr val="212121"/>
                </a:solidFill>
                <a:latin typeface="Roboto"/>
              </a:rPr>
              <a:t>左侧显示的是损失较大的模型，右侧显示的是损失较小的模型。关于此图，请注意以下几点：</a:t>
            </a:r>
            <a:endParaRPr lang="zh-CN" altLang="en-US" b="0" i="0" dirty="0">
              <a:solidFill>
                <a:srgbClr val="212121"/>
              </a:solidFill>
              <a:effectLst/>
              <a:latin typeface="Roboto"/>
            </a:endParaRPr>
          </a:p>
        </p:txBody>
      </p:sp>
    </p:spTree>
    <p:extLst>
      <p:ext uri="{BB962C8B-B14F-4D97-AF65-F5344CB8AC3E}">
        <p14:creationId xmlns:p14="http://schemas.microsoft.com/office/powerpoint/2010/main" val="2105985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DD773-E5F5-46D5-A237-FE838324A9B7}"/>
              </a:ext>
            </a:extLst>
          </p:cNvPr>
          <p:cNvSpPr>
            <a:spLocks noGrp="1"/>
          </p:cNvSpPr>
          <p:nvPr>
            <p:ph type="title"/>
          </p:nvPr>
        </p:nvSpPr>
        <p:spPr/>
        <p:txBody>
          <a:bodyPr/>
          <a:lstStyle/>
          <a:p>
            <a:r>
              <a:rPr lang="zh-CN" altLang="en-US" dirty="0"/>
              <a:t>常见的损失函数</a:t>
            </a:r>
          </a:p>
        </p:txBody>
      </p:sp>
      <p:sp>
        <p:nvSpPr>
          <p:cNvPr id="3" name="矩形 2">
            <a:extLst>
              <a:ext uri="{FF2B5EF4-FFF2-40B4-BE49-F238E27FC236}">
                <a16:creationId xmlns:a16="http://schemas.microsoft.com/office/drawing/2014/main" id="{AF96ACBC-79A1-412B-B6A8-2CB8F37A3E47}"/>
              </a:ext>
            </a:extLst>
          </p:cNvPr>
          <p:cNvSpPr/>
          <p:nvPr/>
        </p:nvSpPr>
        <p:spPr>
          <a:xfrm>
            <a:off x="838201" y="3700468"/>
            <a:ext cx="10766195" cy="2862322"/>
          </a:xfrm>
          <a:prstGeom prst="rect">
            <a:avLst/>
          </a:prstGeom>
        </p:spPr>
        <p:txBody>
          <a:bodyPr wrap="square">
            <a:spAutoFit/>
          </a:bodyPr>
          <a:lstStyle/>
          <a:p>
            <a:r>
              <a:rPr lang="zh-CN" altLang="en-US" b="1" dirty="0">
                <a:solidFill>
                  <a:srgbClr val="212121"/>
                </a:solidFill>
                <a:latin typeface="Roboto"/>
              </a:rPr>
              <a:t>均方误差</a:t>
            </a:r>
            <a:r>
              <a:rPr lang="zh-CN" altLang="en-US" dirty="0">
                <a:solidFill>
                  <a:srgbClr val="212121"/>
                </a:solidFill>
                <a:latin typeface="Roboto"/>
              </a:rPr>
              <a:t> </a:t>
            </a:r>
            <a:r>
              <a:rPr lang="en-US" altLang="zh-CN" dirty="0">
                <a:solidFill>
                  <a:srgbClr val="212121"/>
                </a:solidFill>
                <a:latin typeface="Roboto"/>
              </a:rPr>
              <a:t>(</a:t>
            </a:r>
            <a:r>
              <a:rPr lang="en-US" altLang="zh-CN" b="1" dirty="0">
                <a:solidFill>
                  <a:srgbClr val="212121"/>
                </a:solidFill>
                <a:latin typeface="Roboto"/>
              </a:rPr>
              <a:t>MSE</a:t>
            </a:r>
            <a:r>
              <a:rPr lang="en-US" altLang="zh-CN" dirty="0">
                <a:solidFill>
                  <a:srgbClr val="212121"/>
                </a:solidFill>
                <a:latin typeface="Roboto"/>
              </a:rPr>
              <a:t>) </a:t>
            </a:r>
            <a:r>
              <a:rPr lang="zh-CN" altLang="en-US" dirty="0">
                <a:solidFill>
                  <a:srgbClr val="212121"/>
                </a:solidFill>
                <a:latin typeface="Roboto"/>
              </a:rPr>
              <a:t>指的是每个样本的平均平方损失。要计算 </a:t>
            </a:r>
            <a:r>
              <a:rPr lang="en-US" altLang="zh-CN" dirty="0">
                <a:solidFill>
                  <a:srgbClr val="212121"/>
                </a:solidFill>
                <a:latin typeface="Roboto"/>
              </a:rPr>
              <a:t>MSE</a:t>
            </a:r>
            <a:r>
              <a:rPr lang="zh-CN" altLang="en-US" dirty="0">
                <a:solidFill>
                  <a:srgbClr val="212121"/>
                </a:solidFill>
                <a:latin typeface="Roboto"/>
              </a:rPr>
              <a:t>，请求出各个样本的所有平方损失之和，然后除以样本数量：</a:t>
            </a:r>
          </a:p>
          <a:p>
            <a:pPr algn="ctr"/>
            <a:r>
              <a:rPr lang="en-US" altLang="zh-CN" dirty="0">
                <a:solidFill>
                  <a:srgbClr val="212121"/>
                </a:solidFill>
                <a:latin typeface="Roboto"/>
              </a:rPr>
              <a:t>MSE=1N∑(</a:t>
            </a:r>
            <a:r>
              <a:rPr lang="en-US" altLang="zh-CN" dirty="0" err="1">
                <a:solidFill>
                  <a:srgbClr val="212121"/>
                </a:solidFill>
                <a:latin typeface="Roboto"/>
              </a:rPr>
              <a:t>x,y</a:t>
            </a:r>
            <a:r>
              <a:rPr lang="en-US" altLang="zh-CN" dirty="0">
                <a:solidFill>
                  <a:srgbClr val="212121"/>
                </a:solidFill>
                <a:latin typeface="Roboto"/>
              </a:rPr>
              <a:t>)∈D(y−prediction(x))2</a:t>
            </a:r>
          </a:p>
          <a:p>
            <a:r>
              <a:rPr lang="zh-CN" altLang="en-US" dirty="0">
                <a:solidFill>
                  <a:srgbClr val="212121"/>
                </a:solidFill>
                <a:latin typeface="Roboto"/>
              </a:rPr>
              <a:t>其中：</a:t>
            </a:r>
          </a:p>
          <a:p>
            <a:pPr>
              <a:buFont typeface="Arial" panose="020B0604020202020204" pitchFamily="34" charset="0"/>
              <a:buChar char="•"/>
            </a:pPr>
            <a:r>
              <a:rPr lang="en-US" altLang="zh-CN" dirty="0">
                <a:solidFill>
                  <a:srgbClr val="212121"/>
                </a:solidFill>
                <a:latin typeface="Roboto"/>
              </a:rPr>
              <a:t>(</a:t>
            </a:r>
            <a:r>
              <a:rPr lang="en-US" altLang="zh-CN" dirty="0" err="1">
                <a:solidFill>
                  <a:srgbClr val="212121"/>
                </a:solidFill>
                <a:latin typeface="Roboto"/>
              </a:rPr>
              <a:t>x,y</a:t>
            </a:r>
            <a:r>
              <a:rPr lang="en-US" altLang="zh-CN" dirty="0">
                <a:solidFill>
                  <a:srgbClr val="212121"/>
                </a:solidFill>
                <a:latin typeface="Roboto"/>
              </a:rPr>
              <a:t>) </a:t>
            </a:r>
            <a:r>
              <a:rPr lang="zh-CN" altLang="en-US" dirty="0">
                <a:solidFill>
                  <a:srgbClr val="212121"/>
                </a:solidFill>
                <a:latin typeface="Roboto"/>
              </a:rPr>
              <a:t>指的是样本，其中</a:t>
            </a:r>
          </a:p>
          <a:p>
            <a:pPr marL="742950" lvl="1" indent="-285750">
              <a:buFont typeface="Arial" panose="020B0604020202020204" pitchFamily="34" charset="0"/>
              <a:buChar char="•"/>
            </a:pPr>
            <a:r>
              <a:rPr lang="en-US" altLang="zh-CN" dirty="0">
                <a:solidFill>
                  <a:srgbClr val="212121"/>
                </a:solidFill>
                <a:latin typeface="Roboto"/>
              </a:rPr>
              <a:t>x </a:t>
            </a:r>
            <a:r>
              <a:rPr lang="zh-CN" altLang="en-US" dirty="0">
                <a:solidFill>
                  <a:srgbClr val="212121"/>
                </a:solidFill>
                <a:latin typeface="Roboto"/>
              </a:rPr>
              <a:t>指的是模型进行预测时使用的特征集（例如，温度、年龄和交配成功率）。</a:t>
            </a:r>
          </a:p>
          <a:p>
            <a:pPr marL="742950" lvl="1" indent="-285750">
              <a:buFont typeface="Arial" panose="020B0604020202020204" pitchFamily="34" charset="0"/>
              <a:buChar char="•"/>
            </a:pPr>
            <a:r>
              <a:rPr lang="en-US" altLang="zh-CN" dirty="0">
                <a:solidFill>
                  <a:srgbClr val="212121"/>
                </a:solidFill>
                <a:latin typeface="Roboto"/>
              </a:rPr>
              <a:t>y </a:t>
            </a:r>
            <a:r>
              <a:rPr lang="zh-CN" altLang="en-US" dirty="0">
                <a:solidFill>
                  <a:srgbClr val="212121"/>
                </a:solidFill>
                <a:latin typeface="Roboto"/>
              </a:rPr>
              <a:t>指的是样本的标签（例如，每分钟的鸣叫次数）。</a:t>
            </a:r>
          </a:p>
          <a:p>
            <a:pPr>
              <a:buFont typeface="Arial" panose="020B0604020202020204" pitchFamily="34" charset="0"/>
              <a:buChar char="•"/>
            </a:pPr>
            <a:r>
              <a:rPr lang="en-US" altLang="zh-CN" dirty="0">
                <a:solidFill>
                  <a:srgbClr val="212121"/>
                </a:solidFill>
                <a:latin typeface="Roboto"/>
              </a:rPr>
              <a:t>prediction(x) </a:t>
            </a:r>
            <a:r>
              <a:rPr lang="zh-CN" altLang="en-US" dirty="0">
                <a:solidFill>
                  <a:srgbClr val="212121"/>
                </a:solidFill>
                <a:latin typeface="Roboto"/>
              </a:rPr>
              <a:t>指的是权重和偏差与特征集 </a:t>
            </a:r>
            <a:r>
              <a:rPr lang="en-US" altLang="zh-CN" dirty="0">
                <a:solidFill>
                  <a:srgbClr val="212121"/>
                </a:solidFill>
                <a:latin typeface="Roboto"/>
              </a:rPr>
              <a:t>x </a:t>
            </a:r>
            <a:r>
              <a:rPr lang="zh-CN" altLang="en-US" dirty="0">
                <a:solidFill>
                  <a:srgbClr val="212121"/>
                </a:solidFill>
                <a:latin typeface="Roboto"/>
              </a:rPr>
              <a:t>结合的函数。</a:t>
            </a:r>
          </a:p>
          <a:p>
            <a:pPr>
              <a:buFont typeface="Arial" panose="020B0604020202020204" pitchFamily="34" charset="0"/>
              <a:buChar char="•"/>
            </a:pPr>
            <a:r>
              <a:rPr lang="en-US" altLang="zh-CN" dirty="0">
                <a:solidFill>
                  <a:srgbClr val="212121"/>
                </a:solidFill>
                <a:latin typeface="Roboto"/>
              </a:rPr>
              <a:t>D </a:t>
            </a:r>
            <a:r>
              <a:rPr lang="zh-CN" altLang="en-US" dirty="0">
                <a:solidFill>
                  <a:srgbClr val="212121"/>
                </a:solidFill>
                <a:latin typeface="Roboto"/>
              </a:rPr>
              <a:t>指的是包含多个有标签样本（即 </a:t>
            </a:r>
            <a:r>
              <a:rPr lang="en-US" altLang="zh-CN" dirty="0">
                <a:solidFill>
                  <a:srgbClr val="212121"/>
                </a:solidFill>
                <a:latin typeface="Roboto"/>
              </a:rPr>
              <a:t>(</a:t>
            </a:r>
            <a:r>
              <a:rPr lang="en-US" altLang="zh-CN" dirty="0" err="1">
                <a:solidFill>
                  <a:srgbClr val="212121"/>
                </a:solidFill>
                <a:latin typeface="Roboto"/>
              </a:rPr>
              <a:t>x,y</a:t>
            </a:r>
            <a:r>
              <a:rPr lang="en-US" altLang="zh-CN" dirty="0">
                <a:solidFill>
                  <a:srgbClr val="212121"/>
                </a:solidFill>
                <a:latin typeface="Roboto"/>
              </a:rPr>
              <a:t>)</a:t>
            </a:r>
            <a:r>
              <a:rPr lang="zh-CN" altLang="en-US" dirty="0">
                <a:solidFill>
                  <a:srgbClr val="212121"/>
                </a:solidFill>
                <a:latin typeface="Roboto"/>
              </a:rPr>
              <a:t>）的数据集。</a:t>
            </a:r>
          </a:p>
          <a:p>
            <a:pPr>
              <a:buFont typeface="Arial" panose="020B0604020202020204" pitchFamily="34" charset="0"/>
              <a:buChar char="•"/>
            </a:pPr>
            <a:r>
              <a:rPr lang="en-US" altLang="zh-CN" dirty="0">
                <a:solidFill>
                  <a:srgbClr val="212121"/>
                </a:solidFill>
                <a:latin typeface="Roboto"/>
              </a:rPr>
              <a:t>N </a:t>
            </a:r>
            <a:r>
              <a:rPr lang="zh-CN" altLang="en-US" dirty="0">
                <a:solidFill>
                  <a:srgbClr val="212121"/>
                </a:solidFill>
                <a:latin typeface="Roboto"/>
              </a:rPr>
              <a:t>指的是 </a:t>
            </a:r>
            <a:r>
              <a:rPr lang="en-US" altLang="zh-CN" dirty="0">
                <a:solidFill>
                  <a:srgbClr val="212121"/>
                </a:solidFill>
                <a:latin typeface="Roboto"/>
              </a:rPr>
              <a:t>D </a:t>
            </a:r>
            <a:r>
              <a:rPr lang="zh-CN" altLang="en-US" dirty="0">
                <a:solidFill>
                  <a:srgbClr val="212121"/>
                </a:solidFill>
                <a:latin typeface="Roboto"/>
              </a:rPr>
              <a:t>中的样本数量。</a:t>
            </a:r>
            <a:endParaRPr lang="zh-CN" altLang="en-US" b="0" i="0" dirty="0">
              <a:solidFill>
                <a:srgbClr val="212121"/>
              </a:solidFill>
              <a:effectLst/>
              <a:latin typeface="Roboto"/>
            </a:endParaRPr>
          </a:p>
        </p:txBody>
      </p:sp>
      <p:sp>
        <p:nvSpPr>
          <p:cNvPr id="4" name="Rectangle 1">
            <a:extLst>
              <a:ext uri="{FF2B5EF4-FFF2-40B4-BE49-F238E27FC236}">
                <a16:creationId xmlns:a16="http://schemas.microsoft.com/office/drawing/2014/main" id="{BB310FA5-D485-49EF-A9A8-DA0BE04D8A08}"/>
              </a:ext>
            </a:extLst>
          </p:cNvPr>
          <p:cNvSpPr>
            <a:spLocks noChangeArrowheads="1"/>
          </p:cNvSpPr>
          <p:nvPr/>
        </p:nvSpPr>
        <p:spPr bwMode="auto">
          <a:xfrm>
            <a:off x="838200" y="1591132"/>
            <a:ext cx="10766196" cy="1751697"/>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01568"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b="0" i="0" u="none" strike="noStrike" cap="none" normalizeH="0" baseline="0" dirty="0">
                <a:ln>
                  <a:noFill/>
                </a:ln>
                <a:solidFill>
                  <a:srgbClr val="212121"/>
                </a:solidFill>
                <a:effectLst/>
                <a:latin typeface="Arial" panose="020B0604020202020204" pitchFamily="34" charset="0"/>
                <a:ea typeface="Roboto"/>
              </a:rPr>
              <a:t>平方损失：</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接下来我们要看的线性回归模型使用的是一种称为</a:t>
            </a:r>
            <a:r>
              <a:rPr kumimoji="0" lang="zh-CN" altLang="zh-CN" sz="1600" b="1" i="0" u="none" strike="noStrike" cap="none" normalizeH="0" baseline="0" dirty="0">
                <a:ln>
                  <a:noFill/>
                </a:ln>
                <a:solidFill>
                  <a:srgbClr val="212121"/>
                </a:solidFill>
                <a:effectLst/>
                <a:latin typeface="Arial" panose="020B0604020202020204" pitchFamily="34" charset="0"/>
                <a:ea typeface="Roboto"/>
              </a:rPr>
              <a:t>平方损失</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（又称为 </a:t>
            </a:r>
            <a:r>
              <a:rPr kumimoji="0" lang="zh-CN" altLang="zh-CN" sz="1600" b="1" i="0" u="none" strike="noStrike" cap="none" normalizeH="0" baseline="0" dirty="0">
                <a:ln>
                  <a:noFill/>
                </a:ln>
                <a:solidFill>
                  <a:srgbClr val="212121"/>
                </a:solidFill>
                <a:effectLst/>
                <a:latin typeface="Arial" panose="020B0604020202020204" pitchFamily="34" charset="0"/>
                <a:ea typeface="Roboto"/>
              </a:rPr>
              <a:t>L</a:t>
            </a:r>
            <a:r>
              <a:rPr kumimoji="0" lang="zh-CN" altLang="zh-CN" sz="1600" b="1" i="0" u="none" strike="noStrike" cap="none" normalizeH="0" baseline="-30000" dirty="0">
                <a:ln>
                  <a:noFill/>
                </a:ln>
                <a:solidFill>
                  <a:srgbClr val="212121"/>
                </a:solidFill>
                <a:effectLst/>
                <a:latin typeface="Arial" panose="020B0604020202020204" pitchFamily="34" charset="0"/>
                <a:ea typeface="Roboto"/>
              </a:rPr>
              <a:t>2</a:t>
            </a:r>
            <a:r>
              <a:rPr kumimoji="0" lang="zh-CN" altLang="zh-CN" sz="1600" b="1" i="0" u="none" strike="noStrike" cap="none" normalizeH="0" baseline="0" dirty="0">
                <a:ln>
                  <a:noFill/>
                </a:ln>
                <a:solidFill>
                  <a:srgbClr val="212121"/>
                </a:solidFill>
                <a:effectLst/>
                <a:latin typeface="Arial" panose="020B0604020202020204" pitchFamily="34" charset="0"/>
                <a:ea typeface="Roboto"/>
              </a:rPr>
              <a:t> 损失</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）的损失函数。单个样本的平方损失如下：</a:t>
            </a:r>
            <a:endPar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 the square of the difference between the label and the prediction </a:t>
            </a:r>
            <a:endParaRPr kumimoji="0" lang="en-US" altLang="zh-CN" sz="1100" b="0" i="0" u="none" strike="noStrike" cap="none" normalizeH="0" baseline="0" dirty="0">
              <a:ln>
                <a:noFill/>
              </a:ln>
              <a:solidFill>
                <a:srgbClr val="37474F"/>
              </a:solidFill>
              <a:effectLst/>
              <a:latin typeface="Arial Unicode MS" panose="020B0604020202020204" pitchFamily="34" charset="-122"/>
              <a:ea typeface="Roboto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 (observation - prediction(</a:t>
            </a:r>
            <a:r>
              <a:rPr kumimoji="0" lang="zh-CN" altLang="zh-CN" sz="1100" b="1" i="0" u="none" strike="noStrike" cap="none" normalizeH="0" baseline="0" dirty="0">
                <a:ln>
                  <a:noFill/>
                </a:ln>
                <a:solidFill>
                  <a:srgbClr val="37474F"/>
                </a:solidFill>
                <a:effectLst/>
                <a:latin typeface="Arial Unicode MS" panose="020B0604020202020204" pitchFamily="34" charset="-122"/>
                <a:ea typeface="Roboto Mono"/>
              </a:rPr>
              <a:t>x</a:t>
            </a: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a:t>
            </a:r>
            <a:r>
              <a:rPr kumimoji="0" lang="zh-CN" altLang="zh-CN" sz="1100" b="0" i="0" u="none" strike="noStrike" cap="none" normalizeH="0" baseline="30000" dirty="0">
                <a:ln>
                  <a:noFill/>
                </a:ln>
                <a:solidFill>
                  <a:srgbClr val="37474F"/>
                </a:solidFill>
                <a:effectLst/>
                <a:latin typeface="Arial Unicode MS" panose="020B0604020202020204" pitchFamily="34" charset="-122"/>
                <a:ea typeface="Roboto Mono"/>
              </a:rPr>
              <a:t>2</a:t>
            </a: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 </a:t>
            </a:r>
            <a:endParaRPr kumimoji="0" lang="en-US" altLang="zh-CN" sz="1100" b="0" i="0" u="none" strike="noStrike" cap="none" normalizeH="0" baseline="0" dirty="0">
              <a:ln>
                <a:noFill/>
              </a:ln>
              <a:solidFill>
                <a:srgbClr val="37474F"/>
              </a:solidFill>
              <a:effectLst/>
              <a:latin typeface="Arial Unicode MS" panose="020B0604020202020204" pitchFamily="34" charset="-122"/>
              <a:ea typeface="Roboto Mono"/>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 (y - y')</a:t>
            </a:r>
            <a:r>
              <a:rPr kumimoji="0" lang="zh-CN" altLang="zh-CN" sz="1100" b="0" i="0" u="none" strike="noStrike" cap="none" normalizeH="0" baseline="30000" dirty="0">
                <a:ln>
                  <a:noFill/>
                </a:ln>
                <a:solidFill>
                  <a:srgbClr val="37474F"/>
                </a:solidFill>
                <a:effectLst/>
                <a:latin typeface="Arial Unicode MS" panose="020B0604020202020204" pitchFamily="34" charset="-122"/>
                <a:ea typeface="Roboto Mono"/>
              </a:rPr>
              <a:t>2</a:t>
            </a:r>
            <a:r>
              <a:rPr kumimoji="0" lang="zh-CN" altLang="zh-CN" sz="1000" b="0" i="0" u="none" strike="noStrike" cap="none" normalizeH="0" baseline="0" dirty="0">
                <a:ln>
                  <a:noFill/>
                </a:ln>
                <a:solidFill>
                  <a:schemeClr val="tx1"/>
                </a:solidFill>
                <a:effectLst/>
              </a:rPr>
              <a:t> </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8781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4F6AA-30C5-456B-A829-268E0EA1DDEF}"/>
              </a:ext>
            </a:extLst>
          </p:cNvPr>
          <p:cNvSpPr>
            <a:spLocks noGrp="1"/>
          </p:cNvSpPr>
          <p:nvPr>
            <p:ph type="title"/>
          </p:nvPr>
        </p:nvSpPr>
        <p:spPr/>
        <p:txBody>
          <a:bodyPr/>
          <a:lstStyle/>
          <a:p>
            <a:r>
              <a:rPr lang="zh-CN" altLang="en-US" dirty="0"/>
              <a:t>训练过程</a:t>
            </a:r>
          </a:p>
        </p:txBody>
      </p:sp>
      <p:pic>
        <p:nvPicPr>
          <p:cNvPr id="4" name="图片 3">
            <a:extLst>
              <a:ext uri="{FF2B5EF4-FFF2-40B4-BE49-F238E27FC236}">
                <a16:creationId xmlns:a16="http://schemas.microsoft.com/office/drawing/2014/main" id="{D04EB629-BCE0-4E86-B43A-7477AB382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024746"/>
            <a:ext cx="8582312" cy="3320252"/>
          </a:xfrm>
          <a:prstGeom prst="rect">
            <a:avLst/>
          </a:prstGeom>
        </p:spPr>
      </p:pic>
    </p:spTree>
    <p:extLst>
      <p:ext uri="{BB962C8B-B14F-4D97-AF65-F5344CB8AC3E}">
        <p14:creationId xmlns:p14="http://schemas.microsoft.com/office/powerpoint/2010/main" val="22707873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CB2BF3-D8B0-46A1-8247-D28B0DBC1E62}"/>
              </a:ext>
            </a:extLst>
          </p:cNvPr>
          <p:cNvSpPr>
            <a:spLocks noGrp="1"/>
          </p:cNvSpPr>
          <p:nvPr>
            <p:ph type="title"/>
          </p:nvPr>
        </p:nvSpPr>
        <p:spPr/>
        <p:txBody>
          <a:bodyPr/>
          <a:lstStyle/>
          <a:p>
            <a:r>
              <a:rPr lang="zh-CN" altLang="en-US" dirty="0"/>
              <a:t>随机梯度下降</a:t>
            </a:r>
          </a:p>
        </p:txBody>
      </p:sp>
      <p:pic>
        <p:nvPicPr>
          <p:cNvPr id="5" name="图片 4">
            <a:extLst>
              <a:ext uri="{FF2B5EF4-FFF2-40B4-BE49-F238E27FC236}">
                <a16:creationId xmlns:a16="http://schemas.microsoft.com/office/drawing/2014/main" id="{E131A3B8-DBD5-40EE-9D85-08AA0FCDC8C1}"/>
              </a:ext>
            </a:extLst>
          </p:cNvPr>
          <p:cNvPicPr>
            <a:picLocks noChangeAspect="1"/>
          </p:cNvPicPr>
          <p:nvPr/>
        </p:nvPicPr>
        <p:blipFill rotWithShape="1">
          <a:blip r:embed="rId2">
            <a:extLst>
              <a:ext uri="{28A0092B-C50C-407E-A947-70E740481C1C}">
                <a14:useLocalDpi xmlns:a14="http://schemas.microsoft.com/office/drawing/2010/main" val="0"/>
              </a:ext>
            </a:extLst>
          </a:blip>
          <a:srcRect l="3940" r="24788"/>
          <a:stretch/>
        </p:blipFill>
        <p:spPr>
          <a:xfrm>
            <a:off x="838200" y="1725660"/>
            <a:ext cx="4788817" cy="2954190"/>
          </a:xfrm>
          <a:prstGeom prst="rect">
            <a:avLst/>
          </a:prstGeom>
        </p:spPr>
      </p:pic>
      <p:sp>
        <p:nvSpPr>
          <p:cNvPr id="3" name="矩形 2">
            <a:extLst>
              <a:ext uri="{FF2B5EF4-FFF2-40B4-BE49-F238E27FC236}">
                <a16:creationId xmlns:a16="http://schemas.microsoft.com/office/drawing/2014/main" id="{6A8DA0E9-39C0-40B4-A1AD-4700CB6EB0AB}"/>
              </a:ext>
            </a:extLst>
          </p:cNvPr>
          <p:cNvSpPr/>
          <p:nvPr/>
        </p:nvSpPr>
        <p:spPr>
          <a:xfrm>
            <a:off x="5756635" y="1725660"/>
            <a:ext cx="6096000" cy="1200329"/>
          </a:xfrm>
          <a:prstGeom prst="rect">
            <a:avLst/>
          </a:prstGeom>
        </p:spPr>
        <p:txBody>
          <a:bodyPr>
            <a:spAutoFit/>
          </a:bodyPr>
          <a:lstStyle/>
          <a:p>
            <a:r>
              <a:rPr lang="zh-CN" altLang="en-US" dirty="0">
                <a:solidFill>
                  <a:srgbClr val="212121"/>
                </a:solidFill>
                <a:latin typeface="Roboto"/>
              </a:rPr>
              <a:t>      梯度下降法的第一个阶段是为 </a:t>
            </a:r>
            <a:r>
              <a:rPr lang="en-US" altLang="zh-CN" dirty="0">
                <a:solidFill>
                  <a:srgbClr val="212121"/>
                </a:solidFill>
                <a:latin typeface="Roboto"/>
              </a:rPr>
              <a:t>w1 </a:t>
            </a:r>
            <a:r>
              <a:rPr lang="zh-CN" altLang="en-US" dirty="0">
                <a:solidFill>
                  <a:srgbClr val="212121"/>
                </a:solidFill>
                <a:latin typeface="Roboto"/>
              </a:rPr>
              <a:t>选择一个起始值（起点）。起点并不重要；因此很多算法就直接将 </a:t>
            </a:r>
            <a:r>
              <a:rPr lang="en-US" altLang="zh-CN" dirty="0">
                <a:solidFill>
                  <a:srgbClr val="212121"/>
                </a:solidFill>
                <a:latin typeface="Roboto"/>
              </a:rPr>
              <a:t>w1 </a:t>
            </a:r>
            <a:r>
              <a:rPr lang="zh-CN" altLang="en-US" dirty="0">
                <a:solidFill>
                  <a:srgbClr val="212121"/>
                </a:solidFill>
                <a:latin typeface="Roboto"/>
              </a:rPr>
              <a:t>设为 </a:t>
            </a:r>
            <a:r>
              <a:rPr lang="en-US" altLang="zh-CN" dirty="0">
                <a:solidFill>
                  <a:srgbClr val="212121"/>
                </a:solidFill>
                <a:latin typeface="Roboto"/>
              </a:rPr>
              <a:t>0 </a:t>
            </a:r>
            <a:r>
              <a:rPr lang="zh-CN" altLang="en-US" dirty="0">
                <a:solidFill>
                  <a:srgbClr val="212121"/>
                </a:solidFill>
                <a:latin typeface="Roboto"/>
              </a:rPr>
              <a:t>或随机选择一个值。下图显示的是我们选择了一个稍大于 </a:t>
            </a:r>
            <a:r>
              <a:rPr lang="en-US" altLang="zh-CN" dirty="0">
                <a:solidFill>
                  <a:srgbClr val="212121"/>
                </a:solidFill>
                <a:latin typeface="Roboto"/>
              </a:rPr>
              <a:t>0 </a:t>
            </a:r>
            <a:r>
              <a:rPr lang="zh-CN" altLang="en-US" dirty="0">
                <a:solidFill>
                  <a:srgbClr val="212121"/>
                </a:solidFill>
                <a:latin typeface="Roboto"/>
              </a:rPr>
              <a:t>的起点：</a:t>
            </a:r>
            <a:endParaRPr lang="zh-CN" altLang="en-US" dirty="0"/>
          </a:p>
        </p:txBody>
      </p:sp>
      <p:sp>
        <p:nvSpPr>
          <p:cNvPr id="4" name="矩形 3">
            <a:extLst>
              <a:ext uri="{FF2B5EF4-FFF2-40B4-BE49-F238E27FC236}">
                <a16:creationId xmlns:a16="http://schemas.microsoft.com/office/drawing/2014/main" id="{DD1B83DE-31B7-4AC8-962B-37750082496C}"/>
              </a:ext>
            </a:extLst>
          </p:cNvPr>
          <p:cNvSpPr/>
          <p:nvPr/>
        </p:nvSpPr>
        <p:spPr>
          <a:xfrm>
            <a:off x="5756635" y="3051223"/>
            <a:ext cx="6096000" cy="1200329"/>
          </a:xfrm>
          <a:prstGeom prst="rect">
            <a:avLst/>
          </a:prstGeom>
        </p:spPr>
        <p:txBody>
          <a:bodyPr>
            <a:spAutoFit/>
          </a:bodyPr>
          <a:lstStyle/>
          <a:p>
            <a:r>
              <a:rPr lang="zh-CN" altLang="en-US" dirty="0">
                <a:solidFill>
                  <a:srgbClr val="212121"/>
                </a:solidFill>
                <a:latin typeface="Roboto"/>
              </a:rPr>
              <a:t>      然后，梯度下降法算法会计算损失曲线在起点处的梯度。简而言之，</a:t>
            </a:r>
            <a:r>
              <a:rPr lang="zh-CN" altLang="en-US" b="1" dirty="0">
                <a:solidFill>
                  <a:srgbClr val="212121"/>
                </a:solidFill>
                <a:latin typeface="Roboto"/>
              </a:rPr>
              <a:t>梯度</a:t>
            </a:r>
            <a:r>
              <a:rPr lang="zh-CN" altLang="en-US" dirty="0">
                <a:solidFill>
                  <a:srgbClr val="212121"/>
                </a:solidFill>
                <a:latin typeface="Roboto"/>
              </a:rPr>
              <a:t>是偏导数的矢量；它可以让您了解哪个方向距离目标“更近”或“更远”。请注意，损失相对于单个权重的梯度（如图 </a:t>
            </a:r>
            <a:r>
              <a:rPr lang="en-US" altLang="zh-CN" dirty="0">
                <a:solidFill>
                  <a:srgbClr val="212121"/>
                </a:solidFill>
                <a:latin typeface="Roboto"/>
              </a:rPr>
              <a:t>3 </a:t>
            </a:r>
            <a:r>
              <a:rPr lang="zh-CN" altLang="en-US" dirty="0">
                <a:solidFill>
                  <a:srgbClr val="212121"/>
                </a:solidFill>
                <a:latin typeface="Roboto"/>
              </a:rPr>
              <a:t>所示）就等于导数。</a:t>
            </a:r>
            <a:endParaRPr lang="zh-CN" altLang="en-US" dirty="0"/>
          </a:p>
        </p:txBody>
      </p:sp>
      <p:sp>
        <p:nvSpPr>
          <p:cNvPr id="6" name="矩形 5">
            <a:extLst>
              <a:ext uri="{FF2B5EF4-FFF2-40B4-BE49-F238E27FC236}">
                <a16:creationId xmlns:a16="http://schemas.microsoft.com/office/drawing/2014/main" id="{1A7D338D-6F63-43CA-9161-3FA5D20FCA50}"/>
              </a:ext>
            </a:extLst>
          </p:cNvPr>
          <p:cNvSpPr/>
          <p:nvPr/>
        </p:nvSpPr>
        <p:spPr>
          <a:xfrm>
            <a:off x="5756635" y="4376786"/>
            <a:ext cx="6096000" cy="1477328"/>
          </a:xfrm>
          <a:prstGeom prst="rect">
            <a:avLst/>
          </a:prstGeom>
        </p:spPr>
        <p:txBody>
          <a:bodyPr>
            <a:spAutoFit/>
          </a:bodyPr>
          <a:lstStyle/>
          <a:p>
            <a:r>
              <a:rPr lang="zh-CN" altLang="en-US" dirty="0">
                <a:solidFill>
                  <a:srgbClr val="212121"/>
                </a:solidFill>
                <a:latin typeface="Roboto"/>
              </a:rPr>
              <a:t>      请注意，梯度是一个矢量，因此具有以下两个特征：</a:t>
            </a:r>
          </a:p>
          <a:p>
            <a:pPr lvl="1">
              <a:buFont typeface="Arial" panose="020B0604020202020204" pitchFamily="34" charset="0"/>
              <a:buChar char="•"/>
            </a:pPr>
            <a:r>
              <a:rPr lang="zh-CN" altLang="en-US" dirty="0">
                <a:solidFill>
                  <a:srgbClr val="212121"/>
                </a:solidFill>
                <a:latin typeface="Roboto"/>
              </a:rPr>
              <a:t>方向</a:t>
            </a:r>
          </a:p>
          <a:p>
            <a:pPr lvl="1">
              <a:buFont typeface="Arial" panose="020B0604020202020204" pitchFamily="34" charset="0"/>
              <a:buChar char="•"/>
            </a:pPr>
            <a:r>
              <a:rPr lang="zh-CN" altLang="en-US" dirty="0">
                <a:solidFill>
                  <a:srgbClr val="212121"/>
                </a:solidFill>
                <a:latin typeface="Roboto"/>
              </a:rPr>
              <a:t>大小</a:t>
            </a:r>
          </a:p>
          <a:p>
            <a:r>
              <a:rPr lang="zh-CN" altLang="en-US" dirty="0">
                <a:solidFill>
                  <a:srgbClr val="212121"/>
                </a:solidFill>
                <a:latin typeface="Roboto"/>
              </a:rPr>
              <a:t>      梯度始终指向损失函数中增长最为迅猛的方向。梯度下降法算法会沿着负梯度的方向走一步，以便尽快降低损失。</a:t>
            </a:r>
            <a:endParaRPr lang="zh-CN" altLang="en-US" b="0" i="0" dirty="0">
              <a:solidFill>
                <a:srgbClr val="212121"/>
              </a:solidFill>
              <a:effectLst/>
              <a:latin typeface="Roboto"/>
            </a:endParaRPr>
          </a:p>
        </p:txBody>
      </p:sp>
      <p:sp>
        <p:nvSpPr>
          <p:cNvPr id="7" name="矩形 6">
            <a:extLst>
              <a:ext uri="{FF2B5EF4-FFF2-40B4-BE49-F238E27FC236}">
                <a16:creationId xmlns:a16="http://schemas.microsoft.com/office/drawing/2014/main" id="{A3FD3A46-3E7F-4E46-BD03-2C176754B7CE}"/>
              </a:ext>
            </a:extLst>
          </p:cNvPr>
          <p:cNvSpPr/>
          <p:nvPr/>
        </p:nvSpPr>
        <p:spPr>
          <a:xfrm>
            <a:off x="5756635" y="5943464"/>
            <a:ext cx="6096000" cy="646331"/>
          </a:xfrm>
          <a:prstGeom prst="rect">
            <a:avLst/>
          </a:prstGeom>
        </p:spPr>
        <p:txBody>
          <a:bodyPr>
            <a:spAutoFit/>
          </a:bodyPr>
          <a:lstStyle/>
          <a:p>
            <a:r>
              <a:rPr lang="zh-CN" altLang="en-US" dirty="0">
                <a:solidFill>
                  <a:srgbClr val="212121"/>
                </a:solidFill>
                <a:latin typeface="Roboto"/>
              </a:rPr>
              <a:t>      为了确定损失函数曲线上的下一个点，梯度下降法算法会将梯度大小的一部分与起点相加，</a:t>
            </a:r>
            <a:endParaRPr lang="zh-CN" altLang="en-US" dirty="0"/>
          </a:p>
        </p:txBody>
      </p:sp>
    </p:spTree>
    <p:extLst>
      <p:ext uri="{BB962C8B-B14F-4D97-AF65-F5344CB8AC3E}">
        <p14:creationId xmlns:p14="http://schemas.microsoft.com/office/powerpoint/2010/main" val="2625709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E4CDD-C166-4765-9D37-5A8CBFBD08B0}"/>
              </a:ext>
            </a:extLst>
          </p:cNvPr>
          <p:cNvSpPr>
            <a:spLocks noGrp="1"/>
          </p:cNvSpPr>
          <p:nvPr>
            <p:ph type="title"/>
          </p:nvPr>
        </p:nvSpPr>
        <p:spPr/>
        <p:txBody>
          <a:bodyPr/>
          <a:lstStyle/>
          <a:p>
            <a:r>
              <a:rPr lang="zh-CN" altLang="en-US" dirty="0"/>
              <a:t>学习速率</a:t>
            </a:r>
          </a:p>
        </p:txBody>
      </p:sp>
      <p:pic>
        <p:nvPicPr>
          <p:cNvPr id="4" name="图片 3">
            <a:extLst>
              <a:ext uri="{FF2B5EF4-FFF2-40B4-BE49-F238E27FC236}">
                <a16:creationId xmlns:a16="http://schemas.microsoft.com/office/drawing/2014/main" id="{6390D0A7-DD7E-46E4-A538-84A07B0A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491" y="1690688"/>
            <a:ext cx="4541914" cy="2476715"/>
          </a:xfrm>
          <a:prstGeom prst="rect">
            <a:avLst/>
          </a:prstGeom>
        </p:spPr>
      </p:pic>
      <p:pic>
        <p:nvPicPr>
          <p:cNvPr id="6" name="图片 5">
            <a:extLst>
              <a:ext uri="{FF2B5EF4-FFF2-40B4-BE49-F238E27FC236}">
                <a16:creationId xmlns:a16="http://schemas.microsoft.com/office/drawing/2014/main" id="{685FC5CE-F48D-4AED-9163-6E5E08886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358" y="1690688"/>
            <a:ext cx="5662151" cy="2385267"/>
          </a:xfrm>
          <a:prstGeom prst="rect">
            <a:avLst/>
          </a:prstGeom>
        </p:spPr>
      </p:pic>
      <p:pic>
        <p:nvPicPr>
          <p:cNvPr id="8" name="图片 7">
            <a:extLst>
              <a:ext uri="{FF2B5EF4-FFF2-40B4-BE49-F238E27FC236}">
                <a16:creationId xmlns:a16="http://schemas.microsoft.com/office/drawing/2014/main" id="{CEDD2897-F4FA-444E-B0A8-627BDB4E38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1620" y="4174591"/>
            <a:ext cx="4640982" cy="2453853"/>
          </a:xfrm>
          <a:prstGeom prst="rect">
            <a:avLst/>
          </a:prstGeom>
        </p:spPr>
      </p:pic>
      <p:sp>
        <p:nvSpPr>
          <p:cNvPr id="9" name="文本框 8">
            <a:extLst>
              <a:ext uri="{FF2B5EF4-FFF2-40B4-BE49-F238E27FC236}">
                <a16:creationId xmlns:a16="http://schemas.microsoft.com/office/drawing/2014/main" id="{5466FE36-18B2-44BA-8D66-07820802D860}"/>
              </a:ext>
            </a:extLst>
          </p:cNvPr>
          <p:cNvSpPr txBox="1"/>
          <p:nvPr/>
        </p:nvSpPr>
        <p:spPr>
          <a:xfrm>
            <a:off x="838200" y="3516198"/>
            <a:ext cx="646331" cy="369332"/>
          </a:xfrm>
          <a:prstGeom prst="rect">
            <a:avLst/>
          </a:prstGeom>
          <a:noFill/>
        </p:spPr>
        <p:txBody>
          <a:bodyPr wrap="none" rtlCol="0">
            <a:spAutoFit/>
          </a:bodyPr>
          <a:lstStyle/>
          <a:p>
            <a:r>
              <a:rPr lang="zh-CN" altLang="en-US" dirty="0"/>
              <a:t>过慢</a:t>
            </a:r>
          </a:p>
        </p:txBody>
      </p:sp>
      <p:sp>
        <p:nvSpPr>
          <p:cNvPr id="10" name="文本框 9">
            <a:extLst>
              <a:ext uri="{FF2B5EF4-FFF2-40B4-BE49-F238E27FC236}">
                <a16:creationId xmlns:a16="http://schemas.microsoft.com/office/drawing/2014/main" id="{AB12375F-2786-4F42-8AE2-BC4A4CAD500B}"/>
              </a:ext>
            </a:extLst>
          </p:cNvPr>
          <p:cNvSpPr txBox="1"/>
          <p:nvPr/>
        </p:nvSpPr>
        <p:spPr>
          <a:xfrm>
            <a:off x="6239759" y="3516198"/>
            <a:ext cx="646331" cy="369332"/>
          </a:xfrm>
          <a:prstGeom prst="rect">
            <a:avLst/>
          </a:prstGeom>
          <a:noFill/>
        </p:spPr>
        <p:txBody>
          <a:bodyPr wrap="none" rtlCol="0">
            <a:spAutoFit/>
          </a:bodyPr>
          <a:lstStyle/>
          <a:p>
            <a:r>
              <a:rPr lang="zh-CN" altLang="en-US" dirty="0"/>
              <a:t>过快</a:t>
            </a:r>
          </a:p>
        </p:txBody>
      </p:sp>
      <p:sp>
        <p:nvSpPr>
          <p:cNvPr id="11" name="文本框 10">
            <a:extLst>
              <a:ext uri="{FF2B5EF4-FFF2-40B4-BE49-F238E27FC236}">
                <a16:creationId xmlns:a16="http://schemas.microsoft.com/office/drawing/2014/main" id="{A1CCC2B7-B5D9-417E-B1DE-BD68387692E4}"/>
              </a:ext>
            </a:extLst>
          </p:cNvPr>
          <p:cNvSpPr txBox="1"/>
          <p:nvPr/>
        </p:nvSpPr>
        <p:spPr>
          <a:xfrm>
            <a:off x="3553120" y="5938887"/>
            <a:ext cx="646331" cy="369332"/>
          </a:xfrm>
          <a:prstGeom prst="rect">
            <a:avLst/>
          </a:prstGeom>
          <a:noFill/>
        </p:spPr>
        <p:txBody>
          <a:bodyPr wrap="none" rtlCol="0">
            <a:spAutoFit/>
          </a:bodyPr>
          <a:lstStyle/>
          <a:p>
            <a:r>
              <a:rPr lang="zh-CN" altLang="en-US" dirty="0"/>
              <a:t>正好</a:t>
            </a:r>
          </a:p>
        </p:txBody>
      </p:sp>
    </p:spTree>
    <p:extLst>
      <p:ext uri="{BB962C8B-B14F-4D97-AF65-F5344CB8AC3E}">
        <p14:creationId xmlns:p14="http://schemas.microsoft.com/office/powerpoint/2010/main" val="673090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2AEAE5-1288-4D40-84E0-941EE90BF7CF}"/>
              </a:ext>
            </a:extLst>
          </p:cNvPr>
          <p:cNvSpPr>
            <a:spLocks noGrp="1"/>
          </p:cNvSpPr>
          <p:nvPr>
            <p:ph type="title"/>
          </p:nvPr>
        </p:nvSpPr>
        <p:spPr/>
        <p:txBody>
          <a:bodyPr/>
          <a:lstStyle/>
          <a:p>
            <a:r>
              <a:rPr lang="zh-CN" altLang="en-US" dirty="0"/>
              <a:t>随机梯度下降法</a:t>
            </a:r>
          </a:p>
        </p:txBody>
      </p:sp>
      <p:sp>
        <p:nvSpPr>
          <p:cNvPr id="3" name="矩形 2">
            <a:extLst>
              <a:ext uri="{FF2B5EF4-FFF2-40B4-BE49-F238E27FC236}">
                <a16:creationId xmlns:a16="http://schemas.microsoft.com/office/drawing/2014/main" id="{CCCF2DEE-A0A1-4C6B-86C7-B09BA9ECD91C}"/>
              </a:ext>
            </a:extLst>
          </p:cNvPr>
          <p:cNvSpPr/>
          <p:nvPr/>
        </p:nvSpPr>
        <p:spPr>
          <a:xfrm>
            <a:off x="697834" y="1528168"/>
            <a:ext cx="10515599" cy="5078313"/>
          </a:xfrm>
          <a:prstGeom prst="rect">
            <a:avLst/>
          </a:prstGeom>
        </p:spPr>
        <p:txBody>
          <a:bodyPr wrap="square">
            <a:spAutoFit/>
          </a:bodyPr>
          <a:lstStyle/>
          <a:p>
            <a:r>
              <a:rPr lang="zh-CN" altLang="en-US" dirty="0">
                <a:solidFill>
                  <a:srgbClr val="212121"/>
                </a:solidFill>
                <a:latin typeface="Roboto"/>
              </a:rPr>
              <a:t>       在梯度下降法中，</a:t>
            </a:r>
            <a:r>
              <a:rPr lang="zh-CN" altLang="en-US" b="1" dirty="0">
                <a:solidFill>
                  <a:srgbClr val="FF0000"/>
                </a:solidFill>
                <a:latin typeface="Roboto"/>
              </a:rPr>
              <a:t>批量</a:t>
            </a:r>
            <a:r>
              <a:rPr lang="zh-CN" altLang="en-US" dirty="0">
                <a:solidFill>
                  <a:srgbClr val="FF0000"/>
                </a:solidFill>
                <a:latin typeface="Roboto"/>
              </a:rPr>
              <a:t>指的是用于在单次迭代中计算梯度的样本总数。</a:t>
            </a:r>
            <a:r>
              <a:rPr lang="zh-CN" altLang="en-US" dirty="0">
                <a:solidFill>
                  <a:srgbClr val="212121"/>
                </a:solidFill>
                <a:latin typeface="Roboto"/>
              </a:rPr>
              <a:t>到目前为止，我们一直假定批量是指整个数据集。就 </a:t>
            </a:r>
            <a:r>
              <a:rPr lang="en-US" altLang="zh-CN" dirty="0">
                <a:solidFill>
                  <a:srgbClr val="212121"/>
                </a:solidFill>
                <a:latin typeface="Roboto"/>
              </a:rPr>
              <a:t>Google </a:t>
            </a:r>
            <a:r>
              <a:rPr lang="zh-CN" altLang="en-US" dirty="0">
                <a:solidFill>
                  <a:srgbClr val="212121"/>
                </a:solidFill>
                <a:latin typeface="Roboto"/>
              </a:rPr>
              <a:t>的规模而言，数据集通常包含数十亿甚至数千亿个样本。此外，</a:t>
            </a:r>
            <a:r>
              <a:rPr lang="en-US" altLang="zh-CN" dirty="0">
                <a:solidFill>
                  <a:srgbClr val="212121"/>
                </a:solidFill>
                <a:latin typeface="Roboto"/>
              </a:rPr>
              <a:t>Google </a:t>
            </a:r>
            <a:r>
              <a:rPr lang="zh-CN" altLang="en-US" dirty="0">
                <a:solidFill>
                  <a:srgbClr val="212121"/>
                </a:solidFill>
                <a:latin typeface="Roboto"/>
              </a:rPr>
              <a:t>数据集通常包含海量特征。因此，一个批量可能相当巨大。如果是超大批量，则单次迭代就可能要花费很长时间进行计算。</a:t>
            </a:r>
          </a:p>
          <a:p>
            <a:r>
              <a:rPr lang="zh-CN" altLang="en-US" dirty="0">
                <a:solidFill>
                  <a:srgbClr val="212121"/>
                </a:solidFill>
                <a:latin typeface="Roboto"/>
              </a:rPr>
              <a:t>       </a:t>
            </a:r>
            <a:endParaRPr lang="en-US" altLang="zh-CN" dirty="0">
              <a:solidFill>
                <a:srgbClr val="212121"/>
              </a:solidFill>
              <a:latin typeface="Roboto"/>
            </a:endParaRPr>
          </a:p>
          <a:p>
            <a:r>
              <a:rPr lang="en-US" altLang="zh-CN" dirty="0">
                <a:solidFill>
                  <a:srgbClr val="212121"/>
                </a:solidFill>
                <a:latin typeface="Roboto"/>
              </a:rPr>
              <a:t>       </a:t>
            </a:r>
            <a:r>
              <a:rPr lang="zh-CN" altLang="en-US" dirty="0">
                <a:solidFill>
                  <a:srgbClr val="FF0000"/>
                </a:solidFill>
                <a:latin typeface="Roboto"/>
              </a:rPr>
              <a:t>包含随机抽样样本的大型数据集可能包含冗余数据。</a:t>
            </a:r>
            <a:r>
              <a:rPr lang="zh-CN" altLang="en-US" dirty="0">
                <a:solidFill>
                  <a:srgbClr val="212121"/>
                </a:solidFill>
                <a:latin typeface="Roboto"/>
              </a:rPr>
              <a:t>实际上，</a:t>
            </a:r>
            <a:r>
              <a:rPr lang="zh-CN" altLang="en-US" dirty="0">
                <a:solidFill>
                  <a:srgbClr val="FF0000"/>
                </a:solidFill>
                <a:latin typeface="Roboto"/>
              </a:rPr>
              <a:t>批量大小越大，出现冗余的可能性就越高。</a:t>
            </a:r>
            <a:r>
              <a:rPr lang="zh-CN" altLang="en-US" dirty="0">
                <a:solidFill>
                  <a:srgbClr val="212121"/>
                </a:solidFill>
                <a:latin typeface="Roboto"/>
              </a:rPr>
              <a:t>一些冗余可能有助于消除杂乱的梯度，但超大批量所具备的预测价值往往并不比大型批量高。</a:t>
            </a:r>
          </a:p>
          <a:p>
            <a:r>
              <a:rPr lang="zh-CN" altLang="en-US" dirty="0">
                <a:solidFill>
                  <a:srgbClr val="212121"/>
                </a:solidFill>
                <a:latin typeface="Roboto"/>
              </a:rPr>
              <a:t>如果我们可以通过更少的计算量得出正确的平均梯度，会怎么样？通过从我们的数据集中随机选择样本，我们可以通过小得多的数据集估算（尽管过程非常杂乱）出较大的平均值。 </a:t>
            </a:r>
            <a:endParaRPr lang="en-US" altLang="zh-CN" dirty="0">
              <a:solidFill>
                <a:srgbClr val="212121"/>
              </a:solidFill>
              <a:latin typeface="Roboto"/>
            </a:endParaRPr>
          </a:p>
          <a:p>
            <a:endParaRPr lang="en-US" altLang="zh-CN" b="1" dirty="0">
              <a:solidFill>
                <a:srgbClr val="212121"/>
              </a:solidFill>
              <a:latin typeface="Roboto"/>
            </a:endParaRPr>
          </a:p>
          <a:p>
            <a:r>
              <a:rPr lang="en-US" altLang="zh-CN" b="1" dirty="0">
                <a:solidFill>
                  <a:srgbClr val="212121"/>
                </a:solidFill>
                <a:latin typeface="Roboto"/>
              </a:rPr>
              <a:t>       </a:t>
            </a:r>
            <a:r>
              <a:rPr lang="zh-CN" altLang="en-US" b="1" dirty="0">
                <a:solidFill>
                  <a:srgbClr val="212121"/>
                </a:solidFill>
                <a:latin typeface="Roboto"/>
              </a:rPr>
              <a:t>随机梯度下降法</a:t>
            </a:r>
            <a:r>
              <a:rPr lang="zh-CN" altLang="en-US" dirty="0">
                <a:solidFill>
                  <a:srgbClr val="212121"/>
                </a:solidFill>
                <a:latin typeface="Roboto"/>
              </a:rPr>
              <a:t> </a:t>
            </a:r>
            <a:r>
              <a:rPr lang="en-US" altLang="zh-CN" dirty="0">
                <a:solidFill>
                  <a:srgbClr val="212121"/>
                </a:solidFill>
                <a:latin typeface="Roboto"/>
              </a:rPr>
              <a:t>(</a:t>
            </a:r>
            <a:r>
              <a:rPr lang="en-US" altLang="zh-CN" b="1" dirty="0">
                <a:solidFill>
                  <a:srgbClr val="212121"/>
                </a:solidFill>
                <a:latin typeface="Roboto"/>
              </a:rPr>
              <a:t>SGD</a:t>
            </a:r>
            <a:r>
              <a:rPr lang="en-US" altLang="zh-CN" dirty="0">
                <a:solidFill>
                  <a:srgbClr val="212121"/>
                </a:solidFill>
                <a:latin typeface="Roboto"/>
              </a:rPr>
              <a:t>) </a:t>
            </a:r>
            <a:r>
              <a:rPr lang="zh-CN" altLang="en-US" dirty="0">
                <a:solidFill>
                  <a:srgbClr val="212121"/>
                </a:solidFill>
                <a:latin typeface="Roboto"/>
              </a:rPr>
              <a:t>将这种想法运用到极致，它</a:t>
            </a:r>
            <a:r>
              <a:rPr lang="zh-CN" altLang="en-US" b="1" dirty="0">
                <a:solidFill>
                  <a:srgbClr val="FF0000"/>
                </a:solidFill>
                <a:latin typeface="Roboto"/>
              </a:rPr>
              <a:t>每次迭代只使用一个样本（批量大小为 </a:t>
            </a:r>
            <a:r>
              <a:rPr lang="en-US" altLang="zh-CN" b="1" dirty="0">
                <a:solidFill>
                  <a:srgbClr val="FF0000"/>
                </a:solidFill>
                <a:latin typeface="Roboto"/>
              </a:rPr>
              <a:t>1</a:t>
            </a:r>
            <a:r>
              <a:rPr lang="zh-CN" altLang="en-US" b="1" dirty="0">
                <a:solidFill>
                  <a:srgbClr val="FF0000"/>
                </a:solidFill>
                <a:latin typeface="Roboto"/>
              </a:rPr>
              <a:t>）</a:t>
            </a:r>
            <a:r>
              <a:rPr lang="zh-CN" altLang="en-US" dirty="0">
                <a:solidFill>
                  <a:srgbClr val="212121"/>
                </a:solidFill>
                <a:latin typeface="Roboto"/>
              </a:rPr>
              <a:t>。如果进行足够的迭代，</a:t>
            </a:r>
            <a:r>
              <a:rPr lang="en-US" altLang="zh-CN" dirty="0">
                <a:solidFill>
                  <a:srgbClr val="212121"/>
                </a:solidFill>
                <a:latin typeface="Roboto"/>
              </a:rPr>
              <a:t>SGD </a:t>
            </a:r>
            <a:r>
              <a:rPr lang="zh-CN" altLang="en-US" dirty="0">
                <a:solidFill>
                  <a:srgbClr val="212121"/>
                </a:solidFill>
                <a:latin typeface="Roboto"/>
              </a:rPr>
              <a:t>也可以发挥作用，但过程会非常杂乱。“随机”这一术语表示构成各个批量的一个样本都是随机选择的。</a:t>
            </a:r>
          </a:p>
          <a:p>
            <a:r>
              <a:rPr lang="zh-CN" altLang="en-US" b="1" dirty="0">
                <a:solidFill>
                  <a:srgbClr val="212121"/>
                </a:solidFill>
                <a:latin typeface="Roboto"/>
              </a:rPr>
              <a:t>       </a:t>
            </a:r>
            <a:endParaRPr lang="en-US" altLang="zh-CN" b="1" dirty="0">
              <a:solidFill>
                <a:srgbClr val="212121"/>
              </a:solidFill>
              <a:latin typeface="Roboto"/>
            </a:endParaRPr>
          </a:p>
          <a:p>
            <a:r>
              <a:rPr lang="en-US" altLang="zh-CN" b="1" dirty="0">
                <a:solidFill>
                  <a:srgbClr val="212121"/>
                </a:solidFill>
                <a:latin typeface="Roboto"/>
              </a:rPr>
              <a:t>       </a:t>
            </a:r>
            <a:r>
              <a:rPr lang="zh-CN" altLang="en-US" b="1" dirty="0">
                <a:solidFill>
                  <a:srgbClr val="212121"/>
                </a:solidFill>
                <a:latin typeface="Roboto"/>
              </a:rPr>
              <a:t>小批量随机梯度下降法</a:t>
            </a:r>
            <a:r>
              <a:rPr lang="zh-CN" altLang="en-US" dirty="0">
                <a:solidFill>
                  <a:srgbClr val="212121"/>
                </a:solidFill>
                <a:latin typeface="Roboto"/>
              </a:rPr>
              <a:t>（</a:t>
            </a:r>
            <a:r>
              <a:rPr lang="zh-CN" altLang="en-US" b="1" dirty="0">
                <a:solidFill>
                  <a:srgbClr val="212121"/>
                </a:solidFill>
                <a:latin typeface="Roboto"/>
              </a:rPr>
              <a:t>小批量 </a:t>
            </a:r>
            <a:r>
              <a:rPr lang="en-US" altLang="zh-CN" b="1" dirty="0">
                <a:solidFill>
                  <a:srgbClr val="212121"/>
                </a:solidFill>
                <a:latin typeface="Roboto"/>
              </a:rPr>
              <a:t>SGD</a:t>
            </a:r>
            <a:r>
              <a:rPr lang="zh-CN" altLang="en-US" dirty="0">
                <a:solidFill>
                  <a:srgbClr val="212121"/>
                </a:solidFill>
                <a:latin typeface="Roboto"/>
              </a:rPr>
              <a:t>）是</a:t>
            </a:r>
            <a:r>
              <a:rPr lang="zh-CN" altLang="en-US" b="1" dirty="0">
                <a:solidFill>
                  <a:srgbClr val="FF0000"/>
                </a:solidFill>
                <a:latin typeface="Roboto"/>
              </a:rPr>
              <a:t>介于全批量迭代与 </a:t>
            </a:r>
            <a:r>
              <a:rPr lang="en-US" altLang="zh-CN" b="1" dirty="0">
                <a:solidFill>
                  <a:srgbClr val="FF0000"/>
                </a:solidFill>
                <a:latin typeface="Roboto"/>
              </a:rPr>
              <a:t>SGD </a:t>
            </a:r>
            <a:r>
              <a:rPr lang="zh-CN" altLang="en-US" b="1" dirty="0">
                <a:solidFill>
                  <a:srgbClr val="FF0000"/>
                </a:solidFill>
                <a:latin typeface="Roboto"/>
              </a:rPr>
              <a:t>之间的折衷方案</a:t>
            </a:r>
            <a:r>
              <a:rPr lang="zh-CN" altLang="en-US" dirty="0">
                <a:solidFill>
                  <a:srgbClr val="212121"/>
                </a:solidFill>
                <a:latin typeface="Roboto"/>
              </a:rPr>
              <a:t>。小批量通常包含 </a:t>
            </a:r>
            <a:r>
              <a:rPr lang="en-US" altLang="zh-CN" dirty="0">
                <a:solidFill>
                  <a:srgbClr val="212121"/>
                </a:solidFill>
                <a:latin typeface="Roboto"/>
              </a:rPr>
              <a:t>10-1000 </a:t>
            </a:r>
            <a:r>
              <a:rPr lang="zh-CN" altLang="en-US" dirty="0">
                <a:solidFill>
                  <a:srgbClr val="212121"/>
                </a:solidFill>
                <a:latin typeface="Roboto"/>
              </a:rPr>
              <a:t>个随机选择的样本。</a:t>
            </a:r>
            <a:r>
              <a:rPr lang="zh-CN" altLang="en-US" b="1" dirty="0">
                <a:solidFill>
                  <a:srgbClr val="FF0000"/>
                </a:solidFill>
                <a:latin typeface="Roboto"/>
              </a:rPr>
              <a:t>小批量 </a:t>
            </a:r>
            <a:r>
              <a:rPr lang="en-US" altLang="zh-CN" b="1" dirty="0">
                <a:solidFill>
                  <a:srgbClr val="FF0000"/>
                </a:solidFill>
                <a:latin typeface="Roboto"/>
              </a:rPr>
              <a:t>SGD </a:t>
            </a:r>
            <a:r>
              <a:rPr lang="zh-CN" altLang="en-US" b="1" dirty="0">
                <a:solidFill>
                  <a:srgbClr val="FF0000"/>
                </a:solidFill>
                <a:latin typeface="Roboto"/>
              </a:rPr>
              <a:t>可以减少 </a:t>
            </a:r>
            <a:r>
              <a:rPr lang="en-US" altLang="zh-CN" b="1" dirty="0">
                <a:solidFill>
                  <a:srgbClr val="FF0000"/>
                </a:solidFill>
                <a:latin typeface="Roboto"/>
              </a:rPr>
              <a:t>SGD </a:t>
            </a:r>
            <a:r>
              <a:rPr lang="zh-CN" altLang="en-US" b="1" dirty="0">
                <a:solidFill>
                  <a:srgbClr val="FF0000"/>
                </a:solidFill>
                <a:latin typeface="Roboto"/>
              </a:rPr>
              <a:t>中的杂乱样本数量，但仍然比全批量更高效。</a:t>
            </a:r>
            <a:r>
              <a:rPr lang="zh-CN" altLang="en-US" dirty="0">
                <a:solidFill>
                  <a:srgbClr val="212121"/>
                </a:solidFill>
                <a:latin typeface="Roboto"/>
              </a:rPr>
              <a:t>为了简化说明，我们只针对</a:t>
            </a:r>
            <a:r>
              <a:rPr lang="zh-CN" altLang="en-US" b="1" dirty="0">
                <a:solidFill>
                  <a:srgbClr val="FF0000"/>
                </a:solidFill>
                <a:latin typeface="Roboto"/>
              </a:rPr>
              <a:t>单个特征重点介绍了梯度下降法</a:t>
            </a:r>
            <a:r>
              <a:rPr lang="zh-CN" altLang="en-US" dirty="0">
                <a:solidFill>
                  <a:srgbClr val="212121"/>
                </a:solidFill>
                <a:latin typeface="Roboto"/>
              </a:rPr>
              <a:t>。请放心，</a:t>
            </a:r>
            <a:r>
              <a:rPr lang="zh-CN" altLang="en-US" b="1" dirty="0">
                <a:solidFill>
                  <a:srgbClr val="FF0000"/>
                </a:solidFill>
                <a:latin typeface="Roboto"/>
              </a:rPr>
              <a:t>梯度下降法也适用于包含多个特征的特征集。</a:t>
            </a:r>
            <a:endParaRPr lang="zh-CN" altLang="en-US" b="1" i="0" dirty="0">
              <a:solidFill>
                <a:srgbClr val="FF0000"/>
              </a:solidFill>
              <a:effectLst/>
              <a:latin typeface="Roboto"/>
            </a:endParaRPr>
          </a:p>
        </p:txBody>
      </p:sp>
    </p:spTree>
    <p:extLst>
      <p:ext uri="{BB962C8B-B14F-4D97-AF65-F5344CB8AC3E}">
        <p14:creationId xmlns:p14="http://schemas.microsoft.com/office/powerpoint/2010/main" val="3573984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42E61-FD5A-409B-B588-9120F35F4F59}"/>
              </a:ext>
            </a:extLst>
          </p:cNvPr>
          <p:cNvSpPr>
            <a:spLocks noGrp="1"/>
          </p:cNvSpPr>
          <p:nvPr>
            <p:ph type="title"/>
          </p:nvPr>
        </p:nvSpPr>
        <p:spPr/>
        <p:txBody>
          <a:bodyPr/>
          <a:lstStyle/>
          <a:p>
            <a:r>
              <a:rPr lang="en-US" altLang="zh-CN" dirty="0"/>
              <a:t>TensorFlow </a:t>
            </a:r>
            <a:r>
              <a:rPr lang="zh-CN" altLang="en-US" dirty="0"/>
              <a:t>工具包</a:t>
            </a:r>
          </a:p>
        </p:txBody>
      </p:sp>
      <p:pic>
        <p:nvPicPr>
          <p:cNvPr id="3" name="图片 2">
            <a:extLst>
              <a:ext uri="{FF2B5EF4-FFF2-40B4-BE49-F238E27FC236}">
                <a16:creationId xmlns:a16="http://schemas.microsoft.com/office/drawing/2014/main" id="{36C8F382-461E-417C-B67F-F7AB9B4C121F}"/>
              </a:ext>
            </a:extLst>
          </p:cNvPr>
          <p:cNvPicPr>
            <a:picLocks noChangeAspect="1"/>
          </p:cNvPicPr>
          <p:nvPr/>
        </p:nvPicPr>
        <p:blipFill>
          <a:blip r:embed="rId2"/>
          <a:stretch>
            <a:fillRect/>
          </a:stretch>
        </p:blipFill>
        <p:spPr>
          <a:xfrm>
            <a:off x="838200" y="1904999"/>
            <a:ext cx="7645924" cy="3952659"/>
          </a:xfrm>
          <a:prstGeom prst="rect">
            <a:avLst/>
          </a:prstGeom>
        </p:spPr>
      </p:pic>
    </p:spTree>
    <p:extLst>
      <p:ext uri="{BB962C8B-B14F-4D97-AF65-F5344CB8AC3E}">
        <p14:creationId xmlns:p14="http://schemas.microsoft.com/office/powerpoint/2010/main" val="2397339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D27B8-7395-4311-82A6-56F36F41C9C9}"/>
              </a:ext>
            </a:extLst>
          </p:cNvPr>
          <p:cNvSpPr>
            <a:spLocks noGrp="1"/>
          </p:cNvSpPr>
          <p:nvPr>
            <p:ph type="title"/>
          </p:nvPr>
        </p:nvSpPr>
        <p:spPr/>
        <p:txBody>
          <a:bodyPr/>
          <a:lstStyle/>
          <a:p>
            <a:r>
              <a:rPr lang="zh-CN" altLang="en-US" dirty="0"/>
              <a:t>过拟合</a:t>
            </a:r>
          </a:p>
        </p:txBody>
      </p:sp>
      <p:pic>
        <p:nvPicPr>
          <p:cNvPr id="4" name="图片 3">
            <a:extLst>
              <a:ext uri="{FF2B5EF4-FFF2-40B4-BE49-F238E27FC236}">
                <a16:creationId xmlns:a16="http://schemas.microsoft.com/office/drawing/2014/main" id="{11723EAF-6D51-4350-B6B5-2714EA9BD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228" y="2049888"/>
            <a:ext cx="2758224" cy="2758224"/>
          </a:xfrm>
          <a:prstGeom prst="rect">
            <a:avLst/>
          </a:prstGeom>
        </p:spPr>
      </p:pic>
      <p:pic>
        <p:nvPicPr>
          <p:cNvPr id="6" name="图片 5">
            <a:extLst>
              <a:ext uri="{FF2B5EF4-FFF2-40B4-BE49-F238E27FC236}">
                <a16:creationId xmlns:a16="http://schemas.microsoft.com/office/drawing/2014/main" id="{0A7221D5-E934-4AC8-AF19-1238787D1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3596" y="2054796"/>
            <a:ext cx="2758224" cy="2753316"/>
          </a:xfrm>
          <a:prstGeom prst="rect">
            <a:avLst/>
          </a:prstGeom>
        </p:spPr>
      </p:pic>
    </p:spTree>
    <p:extLst>
      <p:ext uri="{BB962C8B-B14F-4D97-AF65-F5344CB8AC3E}">
        <p14:creationId xmlns:p14="http://schemas.microsoft.com/office/powerpoint/2010/main" val="846618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4F52C0-85CE-4CC2-8775-372D45B4E596}"/>
              </a:ext>
            </a:extLst>
          </p:cNvPr>
          <p:cNvSpPr>
            <a:spLocks noGrp="1"/>
          </p:cNvSpPr>
          <p:nvPr>
            <p:ph type="title"/>
          </p:nvPr>
        </p:nvSpPr>
        <p:spPr/>
        <p:txBody>
          <a:bodyPr/>
          <a:lstStyle/>
          <a:p>
            <a:r>
              <a:rPr lang="zh-CN" altLang="en-US" dirty="0"/>
              <a:t>机器学习泛化</a:t>
            </a:r>
          </a:p>
        </p:txBody>
      </p:sp>
      <p:sp>
        <p:nvSpPr>
          <p:cNvPr id="4" name="矩形 3">
            <a:extLst>
              <a:ext uri="{FF2B5EF4-FFF2-40B4-BE49-F238E27FC236}">
                <a16:creationId xmlns:a16="http://schemas.microsoft.com/office/drawing/2014/main" id="{B2A586C0-5FC7-4130-AF1C-1E7D4868DCD8}"/>
              </a:ext>
            </a:extLst>
          </p:cNvPr>
          <p:cNvSpPr/>
          <p:nvPr/>
        </p:nvSpPr>
        <p:spPr>
          <a:xfrm>
            <a:off x="838199" y="1370909"/>
            <a:ext cx="10370270" cy="1477328"/>
          </a:xfrm>
          <a:prstGeom prst="rect">
            <a:avLst/>
          </a:prstGeom>
        </p:spPr>
        <p:txBody>
          <a:bodyPr wrap="square">
            <a:spAutoFit/>
          </a:bodyPr>
          <a:lstStyle/>
          <a:p>
            <a:r>
              <a:rPr lang="zh-CN" altLang="en-US" dirty="0">
                <a:solidFill>
                  <a:srgbClr val="212121"/>
                </a:solidFill>
                <a:latin typeface="Roboto"/>
              </a:rPr>
              <a:t>机器学习的目标是</a:t>
            </a:r>
            <a:r>
              <a:rPr lang="zh-CN" altLang="en-US" b="1" dirty="0">
                <a:solidFill>
                  <a:srgbClr val="FF0000"/>
                </a:solidFill>
                <a:latin typeface="Roboto"/>
              </a:rPr>
              <a:t>对从真实概率分布（已隐藏）中抽取的新数据</a:t>
            </a:r>
            <a:r>
              <a:rPr lang="zh-CN" altLang="en-US" dirty="0">
                <a:solidFill>
                  <a:srgbClr val="212121"/>
                </a:solidFill>
                <a:latin typeface="Roboto"/>
              </a:rPr>
              <a:t>做出良好预测。</a:t>
            </a:r>
            <a:endParaRPr lang="en-US" altLang="zh-CN" dirty="0">
              <a:solidFill>
                <a:srgbClr val="212121"/>
              </a:solidFill>
              <a:latin typeface="Roboto"/>
            </a:endParaRPr>
          </a:p>
          <a:p>
            <a:r>
              <a:rPr lang="zh-CN" altLang="en-US" b="1" dirty="0">
                <a:solidFill>
                  <a:srgbClr val="FF0000"/>
                </a:solidFill>
                <a:latin typeface="Roboto"/>
              </a:rPr>
              <a:t>遗憾的是，模型无法查看整体情况；</a:t>
            </a:r>
            <a:endParaRPr lang="en-US" altLang="zh-CN" b="1" dirty="0">
              <a:solidFill>
                <a:srgbClr val="FF0000"/>
              </a:solidFill>
              <a:latin typeface="Roboto"/>
            </a:endParaRPr>
          </a:p>
          <a:p>
            <a:r>
              <a:rPr lang="zh-CN" altLang="en-US" b="1" dirty="0">
                <a:solidFill>
                  <a:srgbClr val="FF0000"/>
                </a:solidFill>
                <a:latin typeface="Roboto"/>
              </a:rPr>
              <a:t>模型只能从训练数据集中取样。</a:t>
            </a:r>
            <a:endParaRPr lang="en-US" altLang="zh-CN" b="1" dirty="0">
              <a:solidFill>
                <a:srgbClr val="FF0000"/>
              </a:solidFill>
              <a:latin typeface="Roboto"/>
            </a:endParaRPr>
          </a:p>
          <a:p>
            <a:r>
              <a:rPr lang="zh-CN" altLang="en-US" dirty="0">
                <a:solidFill>
                  <a:srgbClr val="212121"/>
                </a:solidFill>
                <a:latin typeface="Roboto"/>
              </a:rPr>
              <a:t>如果某个模型在拟合当前样本方面表现良好，那么您如何相信该模型也会对从未见过的样本做出良好预测呢？</a:t>
            </a:r>
            <a:endParaRPr lang="zh-CN" altLang="en-US" dirty="0"/>
          </a:p>
        </p:txBody>
      </p:sp>
      <p:sp>
        <p:nvSpPr>
          <p:cNvPr id="5" name="矩形 4">
            <a:extLst>
              <a:ext uri="{FF2B5EF4-FFF2-40B4-BE49-F238E27FC236}">
                <a16:creationId xmlns:a16="http://schemas.microsoft.com/office/drawing/2014/main" id="{2BFCCFEE-0D95-4577-ABDF-6EF8A3635824}"/>
              </a:ext>
            </a:extLst>
          </p:cNvPr>
          <p:cNvSpPr/>
          <p:nvPr/>
        </p:nvSpPr>
        <p:spPr>
          <a:xfrm>
            <a:off x="838198" y="2817170"/>
            <a:ext cx="10144027" cy="369332"/>
          </a:xfrm>
          <a:prstGeom prst="rect">
            <a:avLst/>
          </a:prstGeom>
        </p:spPr>
        <p:txBody>
          <a:bodyPr wrap="square">
            <a:spAutoFit/>
          </a:bodyPr>
          <a:lstStyle/>
          <a:p>
            <a:r>
              <a:rPr lang="zh-CN" altLang="en-US" dirty="0">
                <a:solidFill>
                  <a:srgbClr val="212121"/>
                </a:solidFill>
                <a:latin typeface="Roboto"/>
              </a:rPr>
              <a:t>机器学习模型越简单，良好的实证结果就越有可能不仅仅基于样本的特性。</a:t>
            </a:r>
            <a:endParaRPr lang="zh-CN" altLang="en-US" dirty="0"/>
          </a:p>
        </p:txBody>
      </p:sp>
      <p:sp>
        <p:nvSpPr>
          <p:cNvPr id="6" name="矩形 5">
            <a:extLst>
              <a:ext uri="{FF2B5EF4-FFF2-40B4-BE49-F238E27FC236}">
                <a16:creationId xmlns:a16="http://schemas.microsoft.com/office/drawing/2014/main" id="{8309A0F5-CCF1-4E2C-B83D-4EB064E269F2}"/>
              </a:ext>
            </a:extLst>
          </p:cNvPr>
          <p:cNvSpPr/>
          <p:nvPr/>
        </p:nvSpPr>
        <p:spPr>
          <a:xfrm>
            <a:off x="838198" y="3278835"/>
            <a:ext cx="10210015" cy="3139321"/>
          </a:xfrm>
          <a:prstGeom prst="rect">
            <a:avLst/>
          </a:prstGeom>
        </p:spPr>
        <p:txBody>
          <a:bodyPr wrap="square">
            <a:spAutoFit/>
          </a:bodyPr>
          <a:lstStyle/>
          <a:p>
            <a:r>
              <a:rPr lang="zh-CN" altLang="en-US" dirty="0">
                <a:solidFill>
                  <a:srgbClr val="212121"/>
                </a:solidFill>
                <a:latin typeface="Roboto"/>
              </a:rPr>
              <a:t>机器学习模型</a:t>
            </a:r>
            <a:r>
              <a:rPr lang="zh-CN" altLang="en-US" b="1" dirty="0">
                <a:solidFill>
                  <a:srgbClr val="FF0000"/>
                </a:solidFill>
                <a:latin typeface="Roboto"/>
              </a:rPr>
              <a:t>旨在根据以前未见过的新数据做出良好预测</a:t>
            </a:r>
            <a:r>
              <a:rPr lang="zh-CN" altLang="en-US" dirty="0">
                <a:solidFill>
                  <a:srgbClr val="212121"/>
                </a:solidFill>
                <a:latin typeface="Roboto"/>
              </a:rPr>
              <a:t>。但是，如果您要根据数据集构建模型，如何获得以前未见过的数据呢？一种方法是将您的数据集分成两个子集：</a:t>
            </a:r>
            <a:endParaRPr lang="en-US" altLang="zh-CN" dirty="0">
              <a:solidFill>
                <a:srgbClr val="212121"/>
              </a:solidFill>
              <a:latin typeface="Roboto"/>
            </a:endParaRPr>
          </a:p>
          <a:p>
            <a:endParaRPr lang="zh-CN" altLang="en-US" dirty="0">
              <a:solidFill>
                <a:srgbClr val="212121"/>
              </a:solidFill>
              <a:latin typeface="Roboto"/>
            </a:endParaRPr>
          </a:p>
          <a:p>
            <a:pPr>
              <a:buFont typeface="Arial" panose="020B0604020202020204" pitchFamily="34" charset="0"/>
              <a:buChar char="•"/>
            </a:pPr>
            <a:r>
              <a:rPr lang="zh-CN" altLang="en-US" b="1" dirty="0">
                <a:solidFill>
                  <a:srgbClr val="212121"/>
                </a:solidFill>
                <a:latin typeface="Roboto"/>
              </a:rPr>
              <a:t>训练集</a:t>
            </a:r>
            <a:r>
              <a:rPr lang="zh-CN" altLang="en-US" dirty="0">
                <a:solidFill>
                  <a:srgbClr val="212121"/>
                </a:solidFill>
                <a:latin typeface="Roboto"/>
              </a:rPr>
              <a:t> </a:t>
            </a:r>
            <a:r>
              <a:rPr lang="en-US" altLang="zh-CN" dirty="0">
                <a:solidFill>
                  <a:srgbClr val="212121"/>
                </a:solidFill>
                <a:latin typeface="Roboto"/>
              </a:rPr>
              <a:t>- </a:t>
            </a:r>
            <a:r>
              <a:rPr lang="zh-CN" altLang="en-US" dirty="0">
                <a:solidFill>
                  <a:srgbClr val="212121"/>
                </a:solidFill>
                <a:latin typeface="Roboto"/>
              </a:rPr>
              <a:t>用于训练模型的子集。</a:t>
            </a:r>
            <a:endParaRPr lang="en-US" altLang="zh-CN" dirty="0">
              <a:solidFill>
                <a:srgbClr val="212121"/>
              </a:solidFill>
              <a:latin typeface="Roboto"/>
            </a:endParaRPr>
          </a:p>
          <a:p>
            <a:endParaRPr lang="zh-CN" altLang="en-US" dirty="0">
              <a:solidFill>
                <a:srgbClr val="212121"/>
              </a:solidFill>
              <a:latin typeface="Roboto"/>
            </a:endParaRPr>
          </a:p>
          <a:p>
            <a:pPr>
              <a:buFont typeface="Arial" panose="020B0604020202020204" pitchFamily="34" charset="0"/>
              <a:buChar char="•"/>
            </a:pPr>
            <a:r>
              <a:rPr lang="zh-CN" altLang="en-US" b="1" dirty="0">
                <a:solidFill>
                  <a:srgbClr val="212121"/>
                </a:solidFill>
                <a:latin typeface="Roboto"/>
              </a:rPr>
              <a:t>测试集</a:t>
            </a:r>
            <a:r>
              <a:rPr lang="zh-CN" altLang="en-US" dirty="0">
                <a:solidFill>
                  <a:srgbClr val="212121"/>
                </a:solidFill>
                <a:latin typeface="Roboto"/>
              </a:rPr>
              <a:t> </a:t>
            </a:r>
            <a:r>
              <a:rPr lang="en-US" altLang="zh-CN" dirty="0">
                <a:solidFill>
                  <a:srgbClr val="212121"/>
                </a:solidFill>
                <a:latin typeface="Roboto"/>
              </a:rPr>
              <a:t>- </a:t>
            </a:r>
            <a:r>
              <a:rPr lang="zh-CN" altLang="en-US" dirty="0">
                <a:solidFill>
                  <a:srgbClr val="212121"/>
                </a:solidFill>
                <a:latin typeface="Roboto"/>
              </a:rPr>
              <a:t>用于测试模型的子集。</a:t>
            </a:r>
          </a:p>
          <a:p>
            <a:r>
              <a:rPr lang="zh-CN" altLang="en-US" dirty="0">
                <a:solidFill>
                  <a:srgbClr val="212121"/>
                </a:solidFill>
                <a:latin typeface="Roboto"/>
              </a:rPr>
              <a:t>一般来说，在测试集上表现是否良好是衡量能否在新数据上表现良好的有用指标，前提是：</a:t>
            </a:r>
            <a:endParaRPr lang="en-US" altLang="zh-CN" dirty="0">
              <a:solidFill>
                <a:srgbClr val="212121"/>
              </a:solidFill>
              <a:latin typeface="Roboto"/>
            </a:endParaRPr>
          </a:p>
          <a:p>
            <a:endParaRPr lang="zh-CN" altLang="en-US" dirty="0">
              <a:solidFill>
                <a:srgbClr val="212121"/>
              </a:solidFill>
              <a:latin typeface="Roboto"/>
            </a:endParaRPr>
          </a:p>
          <a:p>
            <a:pPr>
              <a:buFont typeface="Arial" panose="020B0604020202020204" pitchFamily="34" charset="0"/>
              <a:buChar char="•"/>
            </a:pPr>
            <a:r>
              <a:rPr lang="zh-CN" altLang="en-US" dirty="0">
                <a:solidFill>
                  <a:srgbClr val="212121"/>
                </a:solidFill>
                <a:latin typeface="Roboto"/>
              </a:rPr>
              <a:t>测试集足够大。</a:t>
            </a:r>
          </a:p>
          <a:p>
            <a:pPr>
              <a:buFont typeface="Arial" panose="020B0604020202020204" pitchFamily="34" charset="0"/>
              <a:buChar char="•"/>
            </a:pPr>
            <a:endParaRPr lang="en-US" altLang="zh-CN" dirty="0">
              <a:solidFill>
                <a:srgbClr val="212121"/>
              </a:solidFill>
              <a:latin typeface="Roboto"/>
            </a:endParaRPr>
          </a:p>
          <a:p>
            <a:pPr>
              <a:buFont typeface="Arial" panose="020B0604020202020204" pitchFamily="34" charset="0"/>
              <a:buChar char="•"/>
            </a:pPr>
            <a:r>
              <a:rPr lang="zh-CN" altLang="en-US" dirty="0">
                <a:solidFill>
                  <a:srgbClr val="212121"/>
                </a:solidFill>
                <a:latin typeface="Roboto"/>
              </a:rPr>
              <a:t>您不会反复使用相同的测试集来作假。</a:t>
            </a:r>
            <a:endParaRPr lang="zh-CN" altLang="en-US" b="0" i="0" dirty="0">
              <a:solidFill>
                <a:srgbClr val="212121"/>
              </a:solidFill>
              <a:effectLst/>
              <a:latin typeface="Roboto"/>
            </a:endParaRPr>
          </a:p>
        </p:txBody>
      </p:sp>
    </p:spTree>
    <p:extLst>
      <p:ext uri="{BB962C8B-B14F-4D97-AF65-F5344CB8AC3E}">
        <p14:creationId xmlns:p14="http://schemas.microsoft.com/office/powerpoint/2010/main" val="34843406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0E2C1B-5EF0-43E0-A137-D31AF90251F0}"/>
              </a:ext>
            </a:extLst>
          </p:cNvPr>
          <p:cNvSpPr>
            <a:spLocks noGrp="1"/>
          </p:cNvSpPr>
          <p:nvPr>
            <p:ph type="title"/>
          </p:nvPr>
        </p:nvSpPr>
        <p:spPr/>
        <p:txBody>
          <a:bodyPr/>
          <a:lstStyle/>
          <a:p>
            <a:r>
              <a:rPr lang="zh-CN" altLang="en-US" dirty="0"/>
              <a:t>泛化细则</a:t>
            </a:r>
          </a:p>
        </p:txBody>
      </p:sp>
      <p:sp>
        <p:nvSpPr>
          <p:cNvPr id="3" name="矩形 2">
            <a:extLst>
              <a:ext uri="{FF2B5EF4-FFF2-40B4-BE49-F238E27FC236}">
                <a16:creationId xmlns:a16="http://schemas.microsoft.com/office/drawing/2014/main" id="{8F7BAF41-E9AC-42FD-A513-B6E2DE1BCD1E}"/>
              </a:ext>
            </a:extLst>
          </p:cNvPr>
          <p:cNvSpPr/>
          <p:nvPr/>
        </p:nvSpPr>
        <p:spPr>
          <a:xfrm>
            <a:off x="743932" y="1581631"/>
            <a:ext cx="10515600" cy="4618637"/>
          </a:xfrm>
          <a:prstGeom prst="rect">
            <a:avLst/>
          </a:prstGeom>
        </p:spPr>
        <p:txBody>
          <a:bodyPr wrap="square">
            <a:spAutoFit/>
          </a:bodyPr>
          <a:lstStyle/>
          <a:p>
            <a:pPr>
              <a:lnSpc>
                <a:spcPct val="150000"/>
              </a:lnSpc>
            </a:pPr>
            <a:r>
              <a:rPr lang="zh-CN" altLang="en-US" dirty="0">
                <a:solidFill>
                  <a:srgbClr val="212121"/>
                </a:solidFill>
                <a:latin typeface="Roboto"/>
              </a:rPr>
              <a:t>以下三项基本假设阐明了泛化：</a:t>
            </a:r>
          </a:p>
          <a:p>
            <a:pPr lvl="1">
              <a:lnSpc>
                <a:spcPct val="150000"/>
              </a:lnSpc>
              <a:buFont typeface="Arial" panose="020B0604020202020204" pitchFamily="34" charset="0"/>
              <a:buChar char="•"/>
            </a:pPr>
            <a:r>
              <a:rPr lang="zh-CN" altLang="en-US" dirty="0">
                <a:solidFill>
                  <a:srgbClr val="212121"/>
                </a:solidFill>
                <a:latin typeface="Roboto"/>
              </a:rPr>
              <a:t>我们从分布中随机抽取</a:t>
            </a:r>
            <a:r>
              <a:rPr lang="zh-CN" altLang="en-US" b="1" dirty="0">
                <a:solidFill>
                  <a:srgbClr val="FF0000"/>
                </a:solidFill>
                <a:latin typeface="Roboto"/>
              </a:rPr>
              <a:t>独立同分布 </a:t>
            </a:r>
            <a:r>
              <a:rPr lang="en-US" altLang="zh-CN" b="1" dirty="0">
                <a:solidFill>
                  <a:srgbClr val="FF0000"/>
                </a:solidFill>
                <a:latin typeface="Roboto"/>
              </a:rPr>
              <a:t>(</a:t>
            </a:r>
            <a:r>
              <a:rPr lang="en-US" altLang="zh-CN" b="1" dirty="0" err="1">
                <a:solidFill>
                  <a:srgbClr val="FF0000"/>
                </a:solidFill>
                <a:latin typeface="Roboto"/>
              </a:rPr>
              <a:t>i.i.d</a:t>
            </a:r>
            <a:r>
              <a:rPr lang="en-US" altLang="zh-CN" b="1" dirty="0">
                <a:solidFill>
                  <a:srgbClr val="FF0000"/>
                </a:solidFill>
                <a:latin typeface="Roboto"/>
              </a:rPr>
              <a:t>) </a:t>
            </a:r>
            <a:r>
              <a:rPr lang="zh-CN" altLang="en-US" dirty="0">
                <a:solidFill>
                  <a:srgbClr val="212121"/>
                </a:solidFill>
                <a:latin typeface="Roboto"/>
              </a:rPr>
              <a:t>的样本。换言之，样本之间不会互相影响。（另一种解释：</a:t>
            </a:r>
            <a:r>
              <a:rPr lang="en-US" altLang="zh-CN" dirty="0" err="1">
                <a:solidFill>
                  <a:srgbClr val="212121"/>
                </a:solidFill>
                <a:latin typeface="Roboto"/>
              </a:rPr>
              <a:t>i.i.d</a:t>
            </a:r>
            <a:r>
              <a:rPr lang="en-US" altLang="zh-CN" dirty="0">
                <a:solidFill>
                  <a:srgbClr val="212121"/>
                </a:solidFill>
                <a:latin typeface="Roboto"/>
              </a:rPr>
              <a:t>. </a:t>
            </a:r>
            <a:r>
              <a:rPr lang="zh-CN" altLang="en-US" dirty="0">
                <a:solidFill>
                  <a:srgbClr val="212121"/>
                </a:solidFill>
                <a:latin typeface="Roboto"/>
              </a:rPr>
              <a:t>是表示变量随机性的一种方式）。</a:t>
            </a:r>
          </a:p>
          <a:p>
            <a:pPr lvl="1">
              <a:lnSpc>
                <a:spcPct val="150000"/>
              </a:lnSpc>
              <a:buFont typeface="Arial" panose="020B0604020202020204" pitchFamily="34" charset="0"/>
              <a:buChar char="•"/>
            </a:pPr>
            <a:r>
              <a:rPr lang="zh-CN" altLang="en-US" dirty="0">
                <a:solidFill>
                  <a:srgbClr val="212121"/>
                </a:solidFill>
                <a:latin typeface="Roboto"/>
              </a:rPr>
              <a:t>分布是</a:t>
            </a:r>
            <a:r>
              <a:rPr lang="zh-CN" altLang="en-US" b="1" dirty="0">
                <a:solidFill>
                  <a:srgbClr val="FF0000"/>
                </a:solidFill>
                <a:latin typeface="Roboto"/>
              </a:rPr>
              <a:t>平稳的</a:t>
            </a:r>
            <a:r>
              <a:rPr lang="zh-CN" altLang="en-US" dirty="0">
                <a:solidFill>
                  <a:srgbClr val="212121"/>
                </a:solidFill>
                <a:latin typeface="Roboto"/>
              </a:rPr>
              <a:t>；即分布在数据集内不会发生变化。</a:t>
            </a:r>
          </a:p>
          <a:p>
            <a:pPr lvl="1">
              <a:lnSpc>
                <a:spcPct val="150000"/>
              </a:lnSpc>
              <a:buFont typeface="Arial" panose="020B0604020202020204" pitchFamily="34" charset="0"/>
              <a:buChar char="•"/>
            </a:pPr>
            <a:r>
              <a:rPr lang="zh-CN" altLang="en-US" dirty="0">
                <a:solidFill>
                  <a:srgbClr val="212121"/>
                </a:solidFill>
                <a:latin typeface="Roboto"/>
              </a:rPr>
              <a:t>我们从</a:t>
            </a:r>
            <a:r>
              <a:rPr lang="zh-CN" altLang="en-US" b="1" dirty="0">
                <a:solidFill>
                  <a:srgbClr val="FF0000"/>
                </a:solidFill>
                <a:latin typeface="Roboto"/>
              </a:rPr>
              <a:t>同一分布</a:t>
            </a:r>
            <a:r>
              <a:rPr lang="zh-CN" altLang="en-US" dirty="0">
                <a:solidFill>
                  <a:srgbClr val="212121"/>
                </a:solidFill>
                <a:latin typeface="Roboto"/>
              </a:rPr>
              <a:t>的数据划分中抽取样本。</a:t>
            </a:r>
            <a:endParaRPr lang="en-US" altLang="zh-CN" dirty="0">
              <a:solidFill>
                <a:srgbClr val="212121"/>
              </a:solidFill>
              <a:latin typeface="Roboto"/>
            </a:endParaRPr>
          </a:p>
          <a:p>
            <a:pPr>
              <a:lnSpc>
                <a:spcPct val="150000"/>
              </a:lnSpc>
            </a:pPr>
            <a:endParaRPr lang="en-US" altLang="zh-CN" dirty="0">
              <a:solidFill>
                <a:srgbClr val="212121"/>
              </a:solidFill>
              <a:latin typeface="Roboto"/>
            </a:endParaRPr>
          </a:p>
          <a:p>
            <a:pPr>
              <a:lnSpc>
                <a:spcPct val="150000"/>
              </a:lnSpc>
            </a:pPr>
            <a:r>
              <a:rPr lang="zh-CN" altLang="en-US" dirty="0">
                <a:solidFill>
                  <a:srgbClr val="212121"/>
                </a:solidFill>
                <a:latin typeface="Roboto"/>
              </a:rPr>
              <a:t>在实践中，我们有时会违背这些假设。例如：</a:t>
            </a:r>
          </a:p>
          <a:p>
            <a:pPr>
              <a:lnSpc>
                <a:spcPct val="150000"/>
              </a:lnSpc>
              <a:buFont typeface="Arial" panose="020B0604020202020204" pitchFamily="34" charset="0"/>
              <a:buChar char="•"/>
            </a:pPr>
            <a:r>
              <a:rPr lang="zh-CN" altLang="en-US" b="1" dirty="0">
                <a:solidFill>
                  <a:srgbClr val="FF0000"/>
                </a:solidFill>
                <a:latin typeface="Roboto"/>
              </a:rPr>
              <a:t>想象有一个选择要展示的广告的模型</a:t>
            </a:r>
            <a:r>
              <a:rPr lang="zh-CN" altLang="en-US" dirty="0">
                <a:solidFill>
                  <a:srgbClr val="212121"/>
                </a:solidFill>
                <a:latin typeface="Roboto"/>
              </a:rPr>
              <a:t>。如果该模型在某种程度上根据用户以前看过的广告选择广告，则会违背 </a:t>
            </a:r>
            <a:r>
              <a:rPr lang="en-US" altLang="zh-CN" dirty="0" err="1">
                <a:solidFill>
                  <a:srgbClr val="212121"/>
                </a:solidFill>
                <a:latin typeface="Roboto"/>
              </a:rPr>
              <a:t>i.i.d</a:t>
            </a:r>
            <a:r>
              <a:rPr lang="en-US" altLang="zh-CN" dirty="0">
                <a:solidFill>
                  <a:srgbClr val="212121"/>
                </a:solidFill>
                <a:latin typeface="Roboto"/>
              </a:rPr>
              <a:t>. </a:t>
            </a:r>
            <a:r>
              <a:rPr lang="zh-CN" altLang="en-US" dirty="0">
                <a:solidFill>
                  <a:srgbClr val="212121"/>
                </a:solidFill>
                <a:latin typeface="Roboto"/>
              </a:rPr>
              <a:t>假设。</a:t>
            </a:r>
          </a:p>
          <a:p>
            <a:pPr>
              <a:lnSpc>
                <a:spcPct val="150000"/>
              </a:lnSpc>
              <a:buFont typeface="Arial" panose="020B0604020202020204" pitchFamily="34" charset="0"/>
              <a:buChar char="•"/>
            </a:pPr>
            <a:r>
              <a:rPr lang="zh-CN" altLang="en-US" b="1" dirty="0">
                <a:solidFill>
                  <a:srgbClr val="FF0000"/>
                </a:solidFill>
                <a:latin typeface="Roboto"/>
              </a:rPr>
              <a:t>想象有一个包含一年零售信息的数据集。</a:t>
            </a:r>
            <a:r>
              <a:rPr lang="zh-CN" altLang="en-US" dirty="0">
                <a:solidFill>
                  <a:srgbClr val="212121"/>
                </a:solidFill>
                <a:latin typeface="Roboto"/>
              </a:rPr>
              <a:t>用户的购买行为会出现季节性变化，这会违反平稳性。</a:t>
            </a:r>
          </a:p>
          <a:p>
            <a:pPr>
              <a:lnSpc>
                <a:spcPct val="150000"/>
              </a:lnSpc>
            </a:pPr>
            <a:r>
              <a:rPr lang="zh-CN" altLang="en-US" dirty="0">
                <a:solidFill>
                  <a:srgbClr val="212121"/>
                </a:solidFill>
                <a:latin typeface="Roboto"/>
              </a:rPr>
              <a:t>如果违背了上述三项基本假设中的任何一项，那么我们就必须密切注意指标。</a:t>
            </a:r>
            <a:endParaRPr lang="zh-CN" altLang="en-US" b="0" i="0" dirty="0">
              <a:solidFill>
                <a:srgbClr val="212121"/>
              </a:solidFill>
              <a:effectLst/>
              <a:latin typeface="Roboto"/>
            </a:endParaRPr>
          </a:p>
        </p:txBody>
      </p:sp>
    </p:spTree>
    <p:extLst>
      <p:ext uri="{BB962C8B-B14F-4D97-AF65-F5344CB8AC3E}">
        <p14:creationId xmlns:p14="http://schemas.microsoft.com/office/powerpoint/2010/main" val="1312288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42A48-1AA4-4204-B97D-9743500F695C}"/>
              </a:ext>
            </a:extLst>
          </p:cNvPr>
          <p:cNvSpPr>
            <a:spLocks noGrp="1"/>
          </p:cNvSpPr>
          <p:nvPr>
            <p:ph type="title"/>
          </p:nvPr>
        </p:nvSpPr>
        <p:spPr/>
        <p:txBody>
          <a:bodyPr/>
          <a:lstStyle/>
          <a:p>
            <a:r>
              <a:rPr lang="zh-CN" altLang="en-US" dirty="0"/>
              <a:t>什么是机器学习？</a:t>
            </a:r>
          </a:p>
        </p:txBody>
      </p:sp>
      <p:pic>
        <p:nvPicPr>
          <p:cNvPr id="4" name="图片 3">
            <a:extLst>
              <a:ext uri="{FF2B5EF4-FFF2-40B4-BE49-F238E27FC236}">
                <a16:creationId xmlns:a16="http://schemas.microsoft.com/office/drawing/2014/main" id="{E796A237-7022-4F7F-8C78-9585F46AE7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06468"/>
            <a:ext cx="10228571" cy="4847619"/>
          </a:xfrm>
          <a:prstGeom prst="rect">
            <a:avLst/>
          </a:prstGeom>
        </p:spPr>
      </p:pic>
    </p:spTree>
    <p:extLst>
      <p:ext uri="{BB962C8B-B14F-4D97-AF65-F5344CB8AC3E}">
        <p14:creationId xmlns:p14="http://schemas.microsoft.com/office/powerpoint/2010/main" val="222645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09B20-78D7-442E-85F7-845E3237EDD2}"/>
              </a:ext>
            </a:extLst>
          </p:cNvPr>
          <p:cNvSpPr>
            <a:spLocks noGrp="1"/>
          </p:cNvSpPr>
          <p:nvPr>
            <p:ph type="title"/>
          </p:nvPr>
        </p:nvSpPr>
        <p:spPr/>
        <p:txBody>
          <a:bodyPr/>
          <a:lstStyle/>
          <a:p>
            <a:r>
              <a:rPr lang="zh-CN" altLang="en-US" dirty="0"/>
              <a:t>拆分数据</a:t>
            </a:r>
          </a:p>
        </p:txBody>
      </p:sp>
      <p:sp>
        <p:nvSpPr>
          <p:cNvPr id="3" name="矩形 2">
            <a:extLst>
              <a:ext uri="{FF2B5EF4-FFF2-40B4-BE49-F238E27FC236}">
                <a16:creationId xmlns:a16="http://schemas.microsoft.com/office/drawing/2014/main" id="{F37AEA06-BB6F-470F-9E9A-C23C20DE6EF9}"/>
              </a:ext>
            </a:extLst>
          </p:cNvPr>
          <p:cNvSpPr/>
          <p:nvPr/>
        </p:nvSpPr>
        <p:spPr>
          <a:xfrm>
            <a:off x="838199" y="1483294"/>
            <a:ext cx="10515599" cy="2169825"/>
          </a:xfrm>
          <a:prstGeom prst="rect">
            <a:avLst/>
          </a:prstGeom>
        </p:spPr>
        <p:txBody>
          <a:bodyPr wrap="square">
            <a:spAutoFit/>
          </a:bodyPr>
          <a:lstStyle/>
          <a:p>
            <a:pPr>
              <a:lnSpc>
                <a:spcPct val="150000"/>
              </a:lnSpc>
            </a:pPr>
            <a:r>
              <a:rPr lang="zh-CN" altLang="en-US" dirty="0">
                <a:solidFill>
                  <a:srgbClr val="212121"/>
                </a:solidFill>
                <a:latin typeface="Roboto"/>
              </a:rPr>
              <a:t>数据集分为三个子集的概念：</a:t>
            </a:r>
          </a:p>
          <a:p>
            <a:pPr>
              <a:lnSpc>
                <a:spcPct val="150000"/>
              </a:lnSpc>
              <a:buFont typeface="Arial" panose="020B0604020202020204" pitchFamily="34" charset="0"/>
              <a:buChar char="•"/>
            </a:pPr>
            <a:r>
              <a:rPr lang="zh-CN" altLang="en-US" b="1" dirty="0">
                <a:solidFill>
                  <a:srgbClr val="212121"/>
                </a:solidFill>
                <a:latin typeface="Roboto"/>
              </a:rPr>
              <a:t>训练集</a:t>
            </a:r>
            <a:r>
              <a:rPr lang="zh-CN" altLang="en-US" dirty="0">
                <a:solidFill>
                  <a:srgbClr val="212121"/>
                </a:solidFill>
                <a:latin typeface="Roboto"/>
              </a:rPr>
              <a:t> </a:t>
            </a:r>
            <a:r>
              <a:rPr lang="en-US" altLang="zh-CN" dirty="0">
                <a:solidFill>
                  <a:srgbClr val="212121"/>
                </a:solidFill>
                <a:latin typeface="Roboto"/>
              </a:rPr>
              <a:t>- </a:t>
            </a:r>
            <a:r>
              <a:rPr lang="zh-CN" altLang="en-US" dirty="0">
                <a:solidFill>
                  <a:srgbClr val="212121"/>
                </a:solidFill>
                <a:latin typeface="Roboto"/>
              </a:rPr>
              <a:t>用于训练模型的子集。</a:t>
            </a:r>
            <a:endParaRPr lang="en-US" altLang="zh-CN" dirty="0">
              <a:solidFill>
                <a:srgbClr val="212121"/>
              </a:solidFill>
              <a:latin typeface="Roboto"/>
            </a:endParaRPr>
          </a:p>
          <a:p>
            <a:pPr>
              <a:lnSpc>
                <a:spcPct val="150000"/>
              </a:lnSpc>
              <a:buFont typeface="Arial" panose="020B0604020202020204" pitchFamily="34" charset="0"/>
              <a:buChar char="•"/>
            </a:pPr>
            <a:r>
              <a:rPr lang="zh-CN" altLang="en-US" b="1" dirty="0">
                <a:solidFill>
                  <a:srgbClr val="212121"/>
                </a:solidFill>
                <a:latin typeface="Roboto"/>
              </a:rPr>
              <a:t>验证集</a:t>
            </a:r>
            <a:r>
              <a:rPr lang="zh-CN" altLang="en-US" dirty="0">
                <a:solidFill>
                  <a:srgbClr val="212121"/>
                </a:solidFill>
                <a:latin typeface="Roboto"/>
              </a:rPr>
              <a:t> </a:t>
            </a:r>
            <a:r>
              <a:rPr lang="en-US" altLang="zh-CN" dirty="0">
                <a:solidFill>
                  <a:srgbClr val="212121"/>
                </a:solidFill>
                <a:latin typeface="Roboto"/>
              </a:rPr>
              <a:t>- </a:t>
            </a:r>
            <a:r>
              <a:rPr lang="zh-CN" altLang="en-US" dirty="0">
                <a:solidFill>
                  <a:srgbClr val="212121"/>
                </a:solidFill>
                <a:latin typeface="Roboto"/>
              </a:rPr>
              <a:t>用于验证模型的子集。</a:t>
            </a:r>
            <a:endParaRPr lang="en-US" altLang="zh-CN" dirty="0">
              <a:solidFill>
                <a:srgbClr val="212121"/>
              </a:solidFill>
              <a:latin typeface="Roboto"/>
            </a:endParaRPr>
          </a:p>
          <a:p>
            <a:pPr>
              <a:lnSpc>
                <a:spcPct val="150000"/>
              </a:lnSpc>
              <a:buFont typeface="Arial" panose="020B0604020202020204" pitchFamily="34" charset="0"/>
              <a:buChar char="•"/>
            </a:pPr>
            <a:r>
              <a:rPr lang="zh-CN" altLang="en-US" b="1" dirty="0">
                <a:solidFill>
                  <a:srgbClr val="212121"/>
                </a:solidFill>
                <a:latin typeface="Roboto"/>
              </a:rPr>
              <a:t>测试集</a:t>
            </a:r>
            <a:r>
              <a:rPr lang="zh-CN" altLang="en-US" dirty="0">
                <a:solidFill>
                  <a:srgbClr val="212121"/>
                </a:solidFill>
                <a:latin typeface="Roboto"/>
              </a:rPr>
              <a:t> </a:t>
            </a:r>
            <a:r>
              <a:rPr lang="en-US" altLang="zh-CN" dirty="0">
                <a:solidFill>
                  <a:srgbClr val="212121"/>
                </a:solidFill>
                <a:latin typeface="Roboto"/>
              </a:rPr>
              <a:t>- </a:t>
            </a:r>
            <a:r>
              <a:rPr lang="zh-CN" altLang="en-US" dirty="0">
                <a:solidFill>
                  <a:srgbClr val="212121"/>
                </a:solidFill>
                <a:latin typeface="Roboto"/>
              </a:rPr>
              <a:t>用于测试训练后模型的子集。</a:t>
            </a:r>
            <a:endParaRPr lang="en-US" altLang="zh-CN" dirty="0">
              <a:solidFill>
                <a:srgbClr val="212121"/>
              </a:solidFill>
              <a:latin typeface="Roboto"/>
            </a:endParaRPr>
          </a:p>
          <a:p>
            <a:pPr>
              <a:lnSpc>
                <a:spcPct val="150000"/>
              </a:lnSpc>
              <a:buFont typeface="Arial" panose="020B0604020202020204" pitchFamily="34" charset="0"/>
              <a:buChar char="•"/>
            </a:pPr>
            <a:r>
              <a:rPr lang="zh-CN" altLang="en-US" dirty="0">
                <a:solidFill>
                  <a:srgbClr val="212121"/>
                </a:solidFill>
                <a:latin typeface="Roboto"/>
              </a:rPr>
              <a:t>您可以想象按如下方式拆分单个数据集：</a:t>
            </a:r>
            <a:endParaRPr lang="zh-CN" altLang="en-US" b="0" i="0" dirty="0">
              <a:solidFill>
                <a:srgbClr val="212121"/>
              </a:solidFill>
              <a:effectLst/>
              <a:latin typeface="Roboto"/>
            </a:endParaRPr>
          </a:p>
        </p:txBody>
      </p:sp>
      <p:sp>
        <p:nvSpPr>
          <p:cNvPr id="5" name="矩形 4">
            <a:extLst>
              <a:ext uri="{FF2B5EF4-FFF2-40B4-BE49-F238E27FC236}">
                <a16:creationId xmlns:a16="http://schemas.microsoft.com/office/drawing/2014/main" id="{439C05C3-B7B2-4436-8C9F-10AA14CEFF81}"/>
              </a:ext>
            </a:extLst>
          </p:cNvPr>
          <p:cNvSpPr/>
          <p:nvPr/>
        </p:nvSpPr>
        <p:spPr>
          <a:xfrm>
            <a:off x="838199" y="5515475"/>
            <a:ext cx="10515597" cy="923330"/>
          </a:xfrm>
          <a:prstGeom prst="rect">
            <a:avLst/>
          </a:prstGeom>
        </p:spPr>
        <p:txBody>
          <a:bodyPr wrap="square">
            <a:spAutoFit/>
          </a:bodyPr>
          <a:lstStyle/>
          <a:p>
            <a:r>
              <a:rPr lang="zh-CN" altLang="en-US" dirty="0">
                <a:solidFill>
                  <a:srgbClr val="212121"/>
                </a:solidFill>
                <a:latin typeface="Roboto"/>
              </a:rPr>
              <a:t>确保您的测试集满足以下两个条件：</a:t>
            </a:r>
          </a:p>
          <a:p>
            <a:pPr>
              <a:buFont typeface="Arial" panose="020B0604020202020204" pitchFamily="34" charset="0"/>
              <a:buChar char="•"/>
            </a:pPr>
            <a:r>
              <a:rPr lang="zh-CN" altLang="en-US" dirty="0">
                <a:solidFill>
                  <a:srgbClr val="212121"/>
                </a:solidFill>
                <a:latin typeface="Roboto"/>
              </a:rPr>
              <a:t>规模足够大，可产生具有统计意义的结果。</a:t>
            </a:r>
          </a:p>
          <a:p>
            <a:pPr>
              <a:buFont typeface="Arial" panose="020B0604020202020204" pitchFamily="34" charset="0"/>
              <a:buChar char="•"/>
            </a:pPr>
            <a:r>
              <a:rPr lang="zh-CN" altLang="en-US" dirty="0">
                <a:solidFill>
                  <a:srgbClr val="212121"/>
                </a:solidFill>
                <a:latin typeface="Roboto"/>
              </a:rPr>
              <a:t>能代表整个数据集。换言之，挑选的测试集的特征应该与训练集的特征相同。</a:t>
            </a:r>
            <a:endParaRPr lang="zh-CN" altLang="en-US" b="0" i="0" dirty="0">
              <a:solidFill>
                <a:srgbClr val="212121"/>
              </a:solidFill>
              <a:effectLst/>
              <a:latin typeface="Roboto"/>
            </a:endParaRPr>
          </a:p>
        </p:txBody>
      </p:sp>
      <p:pic>
        <p:nvPicPr>
          <p:cNvPr id="6" name="图片 5">
            <a:extLst>
              <a:ext uri="{FF2B5EF4-FFF2-40B4-BE49-F238E27FC236}">
                <a16:creationId xmlns:a16="http://schemas.microsoft.com/office/drawing/2014/main" id="{84EFA786-62F4-4A78-B5C2-D783C688EC2F}"/>
              </a:ext>
            </a:extLst>
          </p:cNvPr>
          <p:cNvPicPr>
            <a:picLocks noChangeAspect="1"/>
          </p:cNvPicPr>
          <p:nvPr/>
        </p:nvPicPr>
        <p:blipFill>
          <a:blip r:embed="rId2"/>
          <a:stretch>
            <a:fillRect/>
          </a:stretch>
        </p:blipFill>
        <p:spPr>
          <a:xfrm>
            <a:off x="838200" y="3914456"/>
            <a:ext cx="10515598" cy="1162050"/>
          </a:xfrm>
          <a:prstGeom prst="rect">
            <a:avLst/>
          </a:prstGeom>
        </p:spPr>
      </p:pic>
    </p:spTree>
    <p:extLst>
      <p:ext uri="{BB962C8B-B14F-4D97-AF65-F5344CB8AC3E}">
        <p14:creationId xmlns:p14="http://schemas.microsoft.com/office/powerpoint/2010/main" val="1922927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5D6067-1222-4B6D-B65A-BAD00D23DD46}"/>
              </a:ext>
            </a:extLst>
          </p:cNvPr>
          <p:cNvSpPr>
            <a:spLocks noGrp="1"/>
          </p:cNvSpPr>
          <p:nvPr>
            <p:ph type="title"/>
          </p:nvPr>
        </p:nvSpPr>
        <p:spPr/>
        <p:txBody>
          <a:bodyPr/>
          <a:lstStyle/>
          <a:p>
            <a:r>
              <a:rPr lang="zh-CN" altLang="en-US" dirty="0"/>
              <a:t>工作过程</a:t>
            </a:r>
          </a:p>
        </p:txBody>
      </p:sp>
      <p:pic>
        <p:nvPicPr>
          <p:cNvPr id="6" name="图片 5">
            <a:extLst>
              <a:ext uri="{FF2B5EF4-FFF2-40B4-BE49-F238E27FC236}">
                <a16:creationId xmlns:a16="http://schemas.microsoft.com/office/drawing/2014/main" id="{CD676D50-162E-445B-A2B6-54EE4F320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821040"/>
            <a:ext cx="10515599" cy="3983123"/>
          </a:xfrm>
          <a:prstGeom prst="rect">
            <a:avLst/>
          </a:prstGeom>
        </p:spPr>
      </p:pic>
    </p:spTree>
    <p:extLst>
      <p:ext uri="{BB962C8B-B14F-4D97-AF65-F5344CB8AC3E}">
        <p14:creationId xmlns:p14="http://schemas.microsoft.com/office/powerpoint/2010/main" val="90189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39D1CD-7E32-40C5-872A-5D6ED7825396}"/>
              </a:ext>
            </a:extLst>
          </p:cNvPr>
          <p:cNvSpPr>
            <a:spLocks noGrp="1"/>
          </p:cNvSpPr>
          <p:nvPr>
            <p:ph type="title"/>
          </p:nvPr>
        </p:nvSpPr>
        <p:spPr/>
        <p:txBody>
          <a:bodyPr/>
          <a:lstStyle/>
          <a:p>
            <a:r>
              <a:rPr lang="zh-CN" altLang="en-US" dirty="0"/>
              <a:t>特征工程</a:t>
            </a:r>
          </a:p>
        </p:txBody>
      </p:sp>
      <p:pic>
        <p:nvPicPr>
          <p:cNvPr id="4" name="图片 3">
            <a:extLst>
              <a:ext uri="{FF2B5EF4-FFF2-40B4-BE49-F238E27FC236}">
                <a16:creationId xmlns:a16="http://schemas.microsoft.com/office/drawing/2014/main" id="{962D86C3-EB0E-44BE-B964-F99C13DD12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690688"/>
            <a:ext cx="6108072" cy="2416467"/>
          </a:xfrm>
          <a:prstGeom prst="rect">
            <a:avLst/>
          </a:prstGeom>
        </p:spPr>
      </p:pic>
      <p:pic>
        <p:nvPicPr>
          <p:cNvPr id="6" name="图片 5">
            <a:extLst>
              <a:ext uri="{FF2B5EF4-FFF2-40B4-BE49-F238E27FC236}">
                <a16:creationId xmlns:a16="http://schemas.microsoft.com/office/drawing/2014/main" id="{3BCF9952-286F-492C-83F9-4E76926ABB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198" y="3819056"/>
            <a:ext cx="5646909" cy="2217612"/>
          </a:xfrm>
          <a:prstGeom prst="rect">
            <a:avLst/>
          </a:prstGeom>
        </p:spPr>
      </p:pic>
    </p:spTree>
    <p:extLst>
      <p:ext uri="{BB962C8B-B14F-4D97-AF65-F5344CB8AC3E}">
        <p14:creationId xmlns:p14="http://schemas.microsoft.com/office/powerpoint/2010/main" val="24334422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368800-86F6-435B-97B1-DA0D790DF7EA}"/>
              </a:ext>
            </a:extLst>
          </p:cNvPr>
          <p:cNvSpPr>
            <a:spLocks noGrp="1"/>
          </p:cNvSpPr>
          <p:nvPr>
            <p:ph type="title"/>
          </p:nvPr>
        </p:nvSpPr>
        <p:spPr/>
        <p:txBody>
          <a:bodyPr vert="horz" lIns="91440" tIns="45720" rIns="91440" bIns="45720" rtlCol="0" anchor="ctr">
            <a:normAutofit/>
          </a:bodyPr>
          <a:lstStyle/>
          <a:p>
            <a:r>
              <a:rPr lang="zh-CN" altLang="zh-CN" dirty="0"/>
              <a:t>良好特征的特点</a:t>
            </a:r>
            <a:endParaRPr lang="zh-CN" altLang="en-US" dirty="0"/>
          </a:p>
        </p:txBody>
      </p:sp>
      <p:sp>
        <p:nvSpPr>
          <p:cNvPr id="3" name="Rectangle 1">
            <a:extLst>
              <a:ext uri="{FF2B5EF4-FFF2-40B4-BE49-F238E27FC236}">
                <a16:creationId xmlns:a16="http://schemas.microsoft.com/office/drawing/2014/main" id="{22EF215F-21B0-489A-86CD-3AF59A188198}"/>
              </a:ext>
            </a:extLst>
          </p:cNvPr>
          <p:cNvSpPr>
            <a:spLocks noChangeArrowheads="1"/>
          </p:cNvSpPr>
          <p:nvPr/>
        </p:nvSpPr>
        <p:spPr bwMode="auto">
          <a:xfrm>
            <a:off x="838200" y="1616284"/>
            <a:ext cx="10515600" cy="4876591"/>
          </a:xfrm>
          <a:prstGeom prst="rect">
            <a:avLst/>
          </a:prstGeom>
          <a:solidFill>
            <a:schemeClr val="bg1"/>
          </a:solidFill>
          <a:ln>
            <a:noFill/>
          </a:ln>
          <a:effectLst/>
          <a:extLst/>
        </p:spPr>
        <p:txBody>
          <a:bodyPr vert="horz" wrap="square" lIns="0" tIns="101568" rIns="0" bIns="10156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1" i="0" u="none" strike="noStrike" cap="none" normalizeH="0" baseline="0" dirty="0">
                <a:ln>
                  <a:noFill/>
                </a:ln>
                <a:solidFill>
                  <a:srgbClr val="FF0000"/>
                </a:solidFill>
                <a:effectLst/>
                <a:latin typeface="+mn-ea"/>
              </a:rPr>
              <a:t>避免很少使用的离散特征值</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mn-ea"/>
              </a:rPr>
              <a:t>良好的特征值应该在数据集中出现大约 5 次以上。这样一来，</a:t>
            </a:r>
            <a:r>
              <a:rPr kumimoji="0" lang="zh-CN" altLang="zh-CN" sz="1600" b="1" i="0" u="none" strike="noStrike" cap="none" normalizeH="0" baseline="0" dirty="0">
                <a:ln>
                  <a:noFill/>
                </a:ln>
                <a:solidFill>
                  <a:srgbClr val="212121"/>
                </a:solidFill>
                <a:effectLst/>
                <a:latin typeface="+mn-ea"/>
              </a:rPr>
              <a:t>模型就可以学习该特征值与标签是如何关联的</a:t>
            </a:r>
            <a:r>
              <a:rPr kumimoji="0" lang="zh-CN" altLang="zh-CN" sz="1600" b="0" i="0" u="none" strike="noStrike" cap="none" normalizeH="0" baseline="0" dirty="0">
                <a:ln>
                  <a:noFill/>
                </a:ln>
                <a:solidFill>
                  <a:srgbClr val="212121"/>
                </a:solidFill>
                <a:effectLst/>
                <a:latin typeface="+mn-ea"/>
              </a:rPr>
              <a:t>。</a:t>
            </a:r>
            <a:endParaRPr kumimoji="0" lang="en-US" altLang="zh-CN" sz="1600" b="0" i="0" u="none" strike="noStrike" cap="none" normalizeH="0" baseline="0" dirty="0">
              <a:ln>
                <a:noFill/>
              </a:ln>
              <a:solidFill>
                <a:srgbClr val="21212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rgbClr val="21212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1" i="0" u="none" strike="noStrike" cap="none" normalizeH="0" baseline="0" dirty="0">
                <a:ln>
                  <a:noFill/>
                </a:ln>
                <a:solidFill>
                  <a:srgbClr val="FF0000"/>
                </a:solidFill>
                <a:effectLst/>
                <a:latin typeface="+mn-ea"/>
              </a:rPr>
              <a:t>最好具有清晰明确的含义</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mn-ea"/>
              </a:rPr>
              <a:t>每个特征对于项目中的任何人来说都应该具有清晰明确的含义。</a:t>
            </a:r>
            <a:endParaRPr kumimoji="0" lang="en-US" altLang="zh-CN" sz="1600" b="0" i="0" u="none" strike="noStrike" cap="none" normalizeH="0" baseline="0" dirty="0">
              <a:ln>
                <a:noFill/>
              </a:ln>
              <a:solidFill>
                <a:srgbClr val="21212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rgbClr val="21212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1" i="0" u="none" strike="noStrike" cap="none" normalizeH="0" baseline="0" dirty="0">
                <a:ln>
                  <a:noFill/>
                </a:ln>
                <a:solidFill>
                  <a:srgbClr val="FF0000"/>
                </a:solidFill>
                <a:effectLst/>
                <a:latin typeface="+mn-ea"/>
              </a:rPr>
              <a:t>不要将“神奇”的值与实际数据混为一谈</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mn-ea"/>
              </a:rPr>
              <a:t>良好的浮点特征不包含超出范围的异常断点或“神奇”的值。</a:t>
            </a:r>
            <a:endParaRPr kumimoji="0" lang="zh-CN" altLang="zh-CN" b="0" i="0" u="none" strike="noStrike" cap="none" normalizeH="0" baseline="0" dirty="0">
              <a:ln>
                <a:noFill/>
              </a:ln>
              <a:solidFill>
                <a:srgbClr val="21212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zh-CN" sz="2000" b="0" i="0" u="none" strike="noStrike" cap="none" normalizeH="0" baseline="0" dirty="0">
              <a:ln>
                <a:noFill/>
              </a:ln>
              <a:solidFill>
                <a:srgbClr val="212121"/>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000" b="1" i="0" u="none" strike="noStrike" cap="none" normalizeH="0" baseline="0" dirty="0">
                <a:ln>
                  <a:noFill/>
                </a:ln>
                <a:solidFill>
                  <a:srgbClr val="FF0000"/>
                </a:solidFill>
                <a:effectLst/>
                <a:latin typeface="+mn-ea"/>
              </a:rPr>
              <a:t>考虑上游不稳定性</a:t>
            </a:r>
            <a:endParaRPr kumimoji="0" lang="zh-CN" altLang="en-US" sz="2000" b="1" i="0" u="none" strike="noStrike" cap="none" normalizeH="0" baseline="0" dirty="0">
              <a:ln>
                <a:noFill/>
              </a:ln>
              <a:solidFill>
                <a:srgbClr val="FF0000"/>
              </a:solidFill>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mn-ea"/>
              </a:rPr>
              <a:t>特征的定义不应随时间发生变化。</a:t>
            </a:r>
            <a:endParaRPr kumimoji="0" lang="en-US" altLang="zh-CN" sz="1600" b="0" i="0" u="none" strike="noStrike" cap="none" normalizeH="0" baseline="0" dirty="0">
              <a:ln>
                <a:noFill/>
              </a:ln>
              <a:solidFill>
                <a:srgbClr val="212121"/>
              </a:solidFill>
              <a:effectLst/>
              <a:latin typeface="+mn-ea"/>
            </a:endParaRPr>
          </a:p>
        </p:txBody>
      </p:sp>
    </p:spTree>
    <p:extLst>
      <p:ext uri="{BB962C8B-B14F-4D97-AF65-F5344CB8AC3E}">
        <p14:creationId xmlns:p14="http://schemas.microsoft.com/office/powerpoint/2010/main" val="2937799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1E8AF-0332-4296-9425-522086E3AE09}"/>
              </a:ext>
            </a:extLst>
          </p:cNvPr>
          <p:cNvSpPr>
            <a:spLocks noGrp="1"/>
          </p:cNvSpPr>
          <p:nvPr>
            <p:ph type="title"/>
          </p:nvPr>
        </p:nvSpPr>
        <p:spPr/>
        <p:txBody>
          <a:bodyPr/>
          <a:lstStyle/>
          <a:p>
            <a:r>
              <a:rPr lang="zh-CN" altLang="en-US" dirty="0"/>
              <a:t>清理数据</a:t>
            </a:r>
          </a:p>
        </p:txBody>
      </p:sp>
      <p:sp>
        <p:nvSpPr>
          <p:cNvPr id="4" name="矩形 3">
            <a:extLst>
              <a:ext uri="{FF2B5EF4-FFF2-40B4-BE49-F238E27FC236}">
                <a16:creationId xmlns:a16="http://schemas.microsoft.com/office/drawing/2014/main" id="{DA74C76C-E388-4B05-B0F4-CA90AC4C1E20}"/>
              </a:ext>
            </a:extLst>
          </p:cNvPr>
          <p:cNvSpPr/>
          <p:nvPr/>
        </p:nvSpPr>
        <p:spPr>
          <a:xfrm>
            <a:off x="838200" y="1839920"/>
            <a:ext cx="10515599" cy="1754326"/>
          </a:xfrm>
          <a:prstGeom prst="rect">
            <a:avLst/>
          </a:prstGeom>
        </p:spPr>
        <p:txBody>
          <a:bodyPr wrap="square">
            <a:spAutoFit/>
          </a:bodyPr>
          <a:lstStyle/>
          <a:p>
            <a:pPr>
              <a:lnSpc>
                <a:spcPct val="150000"/>
              </a:lnSpc>
            </a:pPr>
            <a:r>
              <a:rPr lang="zh-CN" altLang="en-US" dirty="0">
                <a:solidFill>
                  <a:srgbClr val="212121"/>
                </a:solidFill>
                <a:latin typeface="Roboto"/>
              </a:rPr>
              <a:t>       苹果树结出的果子有品相上乘的，也有虫蛀坏果。而高端便利店出售的苹果是 </a:t>
            </a:r>
            <a:r>
              <a:rPr lang="en-US" altLang="zh-CN" dirty="0">
                <a:solidFill>
                  <a:srgbClr val="212121"/>
                </a:solidFill>
                <a:latin typeface="Roboto"/>
              </a:rPr>
              <a:t>100% </a:t>
            </a:r>
            <a:r>
              <a:rPr lang="zh-CN" altLang="en-US" dirty="0">
                <a:solidFill>
                  <a:srgbClr val="212121"/>
                </a:solidFill>
                <a:latin typeface="Roboto"/>
              </a:rPr>
              <a:t>完美的水果。从果园到水果店之间，专门有人花费大量时间将坏苹果剔除或给可以挽救的苹果涂上一层薄薄的蜡。作为一名机器学习工程师，您将花费大量的时间挑出坏样本并加工可以挽救的样本。即使是非常少量的“坏苹果”也会破坏掉一个大规模数据集。</a:t>
            </a:r>
            <a:endParaRPr lang="zh-CN" altLang="en-US" dirty="0"/>
          </a:p>
        </p:txBody>
      </p:sp>
      <p:sp>
        <p:nvSpPr>
          <p:cNvPr id="3" name="文本框 2">
            <a:extLst>
              <a:ext uri="{FF2B5EF4-FFF2-40B4-BE49-F238E27FC236}">
                <a16:creationId xmlns:a16="http://schemas.microsoft.com/office/drawing/2014/main" id="{3F4A7CCB-C218-40F7-B1E0-D78029ACCB88}"/>
              </a:ext>
            </a:extLst>
          </p:cNvPr>
          <p:cNvSpPr txBox="1"/>
          <p:nvPr/>
        </p:nvSpPr>
        <p:spPr>
          <a:xfrm>
            <a:off x="2985796" y="4525347"/>
            <a:ext cx="6340197" cy="584775"/>
          </a:xfrm>
          <a:prstGeom prst="rect">
            <a:avLst/>
          </a:prstGeom>
          <a:noFill/>
        </p:spPr>
        <p:txBody>
          <a:bodyPr wrap="none" rtlCol="0">
            <a:spAutoFit/>
          </a:bodyPr>
          <a:lstStyle/>
          <a:p>
            <a:r>
              <a:rPr lang="zh-CN" altLang="en-US" sz="3200" dirty="0"/>
              <a:t>俗话说：一颗老鼠屎，坏了满锅汤</a:t>
            </a:r>
          </a:p>
        </p:txBody>
      </p:sp>
    </p:spTree>
    <p:extLst>
      <p:ext uri="{BB962C8B-B14F-4D97-AF65-F5344CB8AC3E}">
        <p14:creationId xmlns:p14="http://schemas.microsoft.com/office/powerpoint/2010/main" val="722032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C2068-537C-416E-B7AC-47F406F86579}"/>
              </a:ext>
            </a:extLst>
          </p:cNvPr>
          <p:cNvSpPr>
            <a:spLocks noGrp="1"/>
          </p:cNvSpPr>
          <p:nvPr>
            <p:ph type="title"/>
          </p:nvPr>
        </p:nvSpPr>
        <p:spPr/>
        <p:txBody>
          <a:bodyPr/>
          <a:lstStyle/>
          <a:p>
            <a:r>
              <a:rPr lang="zh-CN" altLang="en-US" dirty="0">
                <a:solidFill>
                  <a:srgbClr val="212121"/>
                </a:solidFill>
                <a:latin typeface="Roboto"/>
              </a:rPr>
              <a:t>缩放特征值</a:t>
            </a:r>
            <a:endParaRPr lang="zh-CN" altLang="en-US" dirty="0"/>
          </a:p>
        </p:txBody>
      </p:sp>
      <p:sp>
        <p:nvSpPr>
          <p:cNvPr id="3" name="矩形 2">
            <a:extLst>
              <a:ext uri="{FF2B5EF4-FFF2-40B4-BE49-F238E27FC236}">
                <a16:creationId xmlns:a16="http://schemas.microsoft.com/office/drawing/2014/main" id="{A1B16415-0D67-4C82-BBA9-F8E12A38BC9E}"/>
              </a:ext>
            </a:extLst>
          </p:cNvPr>
          <p:cNvSpPr/>
          <p:nvPr/>
        </p:nvSpPr>
        <p:spPr>
          <a:xfrm>
            <a:off x="838200" y="1396090"/>
            <a:ext cx="10515600" cy="5449633"/>
          </a:xfrm>
          <a:prstGeom prst="rect">
            <a:avLst/>
          </a:prstGeom>
        </p:spPr>
        <p:txBody>
          <a:bodyPr wrap="square">
            <a:spAutoFit/>
          </a:bodyPr>
          <a:lstStyle/>
          <a:p>
            <a:pPr>
              <a:lnSpc>
                <a:spcPct val="150000"/>
              </a:lnSpc>
            </a:pPr>
            <a:r>
              <a:rPr lang="zh-CN" altLang="en-US" b="1" dirty="0">
                <a:solidFill>
                  <a:srgbClr val="212121"/>
                </a:solidFill>
                <a:latin typeface="Roboto"/>
              </a:rPr>
              <a:t>缩放</a:t>
            </a:r>
            <a:r>
              <a:rPr lang="zh-CN" altLang="en-US" dirty="0">
                <a:solidFill>
                  <a:srgbClr val="212121"/>
                </a:solidFill>
                <a:latin typeface="Roboto"/>
              </a:rPr>
              <a:t>是指将</a:t>
            </a:r>
            <a:r>
              <a:rPr lang="zh-CN" altLang="en-US" b="1" dirty="0">
                <a:solidFill>
                  <a:srgbClr val="FF0000"/>
                </a:solidFill>
                <a:latin typeface="Roboto"/>
              </a:rPr>
              <a:t>浮点特征值从自然范围（例如 </a:t>
            </a:r>
            <a:r>
              <a:rPr lang="en-US" altLang="zh-CN" b="1" dirty="0">
                <a:solidFill>
                  <a:srgbClr val="FF0000"/>
                </a:solidFill>
                <a:latin typeface="Roboto"/>
              </a:rPr>
              <a:t>100 </a:t>
            </a:r>
            <a:r>
              <a:rPr lang="zh-CN" altLang="en-US" b="1" dirty="0">
                <a:solidFill>
                  <a:srgbClr val="FF0000"/>
                </a:solidFill>
                <a:latin typeface="Roboto"/>
              </a:rPr>
              <a:t>到 </a:t>
            </a:r>
            <a:r>
              <a:rPr lang="en-US" altLang="zh-CN" b="1" dirty="0">
                <a:solidFill>
                  <a:srgbClr val="FF0000"/>
                </a:solidFill>
                <a:latin typeface="Roboto"/>
              </a:rPr>
              <a:t>900</a:t>
            </a:r>
            <a:r>
              <a:rPr lang="zh-CN" altLang="en-US" b="1" dirty="0">
                <a:solidFill>
                  <a:srgbClr val="FF0000"/>
                </a:solidFill>
                <a:latin typeface="Roboto"/>
              </a:rPr>
              <a:t>）转换为标准范围（例如 </a:t>
            </a:r>
            <a:r>
              <a:rPr lang="en-US" altLang="zh-CN" b="1" dirty="0">
                <a:solidFill>
                  <a:srgbClr val="FF0000"/>
                </a:solidFill>
                <a:latin typeface="Roboto"/>
              </a:rPr>
              <a:t>0 </a:t>
            </a:r>
            <a:r>
              <a:rPr lang="zh-CN" altLang="en-US" b="1" dirty="0">
                <a:solidFill>
                  <a:srgbClr val="FF0000"/>
                </a:solidFill>
                <a:latin typeface="Roboto"/>
              </a:rPr>
              <a:t>到 </a:t>
            </a:r>
            <a:r>
              <a:rPr lang="en-US" altLang="zh-CN" b="1" dirty="0">
                <a:solidFill>
                  <a:srgbClr val="FF0000"/>
                </a:solidFill>
                <a:latin typeface="Roboto"/>
              </a:rPr>
              <a:t>1 </a:t>
            </a:r>
            <a:r>
              <a:rPr lang="zh-CN" altLang="en-US" b="1" dirty="0">
                <a:solidFill>
                  <a:srgbClr val="FF0000"/>
                </a:solidFill>
                <a:latin typeface="Roboto"/>
              </a:rPr>
              <a:t>或 </a:t>
            </a:r>
            <a:r>
              <a:rPr lang="en-US" altLang="zh-CN" b="1" dirty="0">
                <a:solidFill>
                  <a:srgbClr val="FF0000"/>
                </a:solidFill>
                <a:latin typeface="Roboto"/>
              </a:rPr>
              <a:t>-1 </a:t>
            </a:r>
            <a:r>
              <a:rPr lang="zh-CN" altLang="en-US" b="1" dirty="0">
                <a:solidFill>
                  <a:srgbClr val="FF0000"/>
                </a:solidFill>
                <a:latin typeface="Roboto"/>
              </a:rPr>
              <a:t>到 </a:t>
            </a:r>
            <a:r>
              <a:rPr lang="en-US" altLang="zh-CN" b="1" dirty="0">
                <a:solidFill>
                  <a:srgbClr val="FF0000"/>
                </a:solidFill>
                <a:latin typeface="Roboto"/>
              </a:rPr>
              <a:t>+1</a:t>
            </a:r>
            <a:r>
              <a:rPr lang="zh-CN" altLang="en-US" b="1" dirty="0">
                <a:solidFill>
                  <a:srgbClr val="FF0000"/>
                </a:solidFill>
                <a:latin typeface="Roboto"/>
              </a:rPr>
              <a:t>）</a:t>
            </a:r>
            <a:r>
              <a:rPr lang="zh-CN" altLang="en-US" dirty="0">
                <a:solidFill>
                  <a:srgbClr val="212121"/>
                </a:solidFill>
                <a:latin typeface="Roboto"/>
              </a:rPr>
              <a:t>。如果某个特征集只包含一个特征，则缩放可以提供的实际好处微乎其微或根本没有。不过，如果特征集包含多个特征，则缩放特征可以带来以下优势：</a:t>
            </a:r>
          </a:p>
          <a:p>
            <a:pPr>
              <a:lnSpc>
                <a:spcPct val="150000"/>
              </a:lnSpc>
              <a:buFont typeface="Arial" panose="020B0604020202020204" pitchFamily="34" charset="0"/>
              <a:buChar char="•"/>
            </a:pPr>
            <a:endParaRPr lang="en-US" altLang="zh-CN" dirty="0">
              <a:solidFill>
                <a:srgbClr val="212121"/>
              </a:solidFill>
              <a:latin typeface="Roboto"/>
            </a:endParaRPr>
          </a:p>
          <a:p>
            <a:pPr>
              <a:lnSpc>
                <a:spcPct val="150000"/>
              </a:lnSpc>
              <a:buFont typeface="Arial" panose="020B0604020202020204" pitchFamily="34" charset="0"/>
              <a:buChar char="•"/>
            </a:pPr>
            <a:r>
              <a:rPr lang="zh-CN" altLang="en-US" dirty="0">
                <a:solidFill>
                  <a:srgbClr val="212121"/>
                </a:solidFill>
                <a:latin typeface="Roboto"/>
              </a:rPr>
              <a:t>帮助</a:t>
            </a:r>
            <a:r>
              <a:rPr lang="zh-CN" altLang="en-US" b="1" dirty="0">
                <a:solidFill>
                  <a:srgbClr val="FF0000"/>
                </a:solidFill>
                <a:latin typeface="Roboto"/>
              </a:rPr>
              <a:t>梯度下降法更快速地收敛</a:t>
            </a:r>
            <a:r>
              <a:rPr lang="zh-CN" altLang="en-US" dirty="0">
                <a:solidFill>
                  <a:srgbClr val="212121"/>
                </a:solidFill>
                <a:latin typeface="Roboto"/>
              </a:rPr>
              <a:t>。</a:t>
            </a:r>
            <a:endParaRPr lang="en-US" altLang="zh-CN" dirty="0">
              <a:solidFill>
                <a:srgbClr val="212121"/>
              </a:solidFill>
              <a:latin typeface="Roboto"/>
            </a:endParaRPr>
          </a:p>
          <a:p>
            <a:pPr>
              <a:lnSpc>
                <a:spcPct val="150000"/>
              </a:lnSpc>
            </a:pPr>
            <a:endParaRPr lang="zh-CN" altLang="en-US" dirty="0">
              <a:solidFill>
                <a:srgbClr val="212121"/>
              </a:solidFill>
              <a:latin typeface="Roboto"/>
            </a:endParaRPr>
          </a:p>
          <a:p>
            <a:pPr>
              <a:lnSpc>
                <a:spcPct val="150000"/>
              </a:lnSpc>
              <a:buFont typeface="Arial" panose="020B0604020202020204" pitchFamily="34" charset="0"/>
              <a:buChar char="•"/>
            </a:pPr>
            <a:r>
              <a:rPr lang="zh-CN" altLang="en-US" dirty="0">
                <a:solidFill>
                  <a:srgbClr val="212121"/>
                </a:solidFill>
                <a:latin typeface="Roboto"/>
              </a:rPr>
              <a:t>帮助</a:t>
            </a:r>
            <a:r>
              <a:rPr lang="zh-CN" altLang="en-US" b="1" dirty="0">
                <a:solidFill>
                  <a:srgbClr val="FF0000"/>
                </a:solidFill>
                <a:latin typeface="Roboto"/>
              </a:rPr>
              <a:t>避免“</a:t>
            </a:r>
            <a:r>
              <a:rPr lang="en-US" altLang="zh-CN" b="1" dirty="0" err="1">
                <a:solidFill>
                  <a:srgbClr val="FF0000"/>
                </a:solidFill>
                <a:latin typeface="Roboto"/>
              </a:rPr>
              <a:t>NaN</a:t>
            </a:r>
            <a:r>
              <a:rPr lang="en-US" altLang="zh-CN" b="1" dirty="0">
                <a:solidFill>
                  <a:srgbClr val="FF0000"/>
                </a:solidFill>
                <a:latin typeface="Roboto"/>
              </a:rPr>
              <a:t> </a:t>
            </a:r>
            <a:r>
              <a:rPr lang="zh-CN" altLang="en-US" b="1" dirty="0">
                <a:solidFill>
                  <a:srgbClr val="FF0000"/>
                </a:solidFill>
                <a:latin typeface="Roboto"/>
              </a:rPr>
              <a:t>陷阱”。</a:t>
            </a:r>
            <a:r>
              <a:rPr lang="zh-CN" altLang="en-US" dirty="0">
                <a:solidFill>
                  <a:srgbClr val="212121"/>
                </a:solidFill>
                <a:latin typeface="Roboto"/>
              </a:rPr>
              <a:t>在这种陷阱中，模型中的一个数值变成 </a:t>
            </a:r>
            <a:r>
              <a:rPr lang="en-US" altLang="zh-CN" dirty="0" err="1">
                <a:solidFill>
                  <a:srgbClr val="039BE5"/>
                </a:solidFill>
                <a:latin typeface="Roboto"/>
                <a:hlinkClick r:id="rId2"/>
              </a:rPr>
              <a:t>NaN</a:t>
            </a:r>
            <a:r>
              <a:rPr lang="zh-CN" altLang="en-US" dirty="0">
                <a:solidFill>
                  <a:srgbClr val="212121"/>
                </a:solidFill>
                <a:latin typeface="Roboto"/>
              </a:rPr>
              <a:t>（例如，当某个值在训练期间超出浮点精确率限制时），并且模型中的所有其他数值最终也会因数学运算而变成 </a:t>
            </a:r>
            <a:r>
              <a:rPr lang="en-US" altLang="zh-CN" dirty="0" err="1">
                <a:solidFill>
                  <a:srgbClr val="212121"/>
                </a:solidFill>
                <a:latin typeface="Roboto"/>
              </a:rPr>
              <a:t>NaN</a:t>
            </a:r>
            <a:r>
              <a:rPr lang="zh-CN" altLang="en-US" dirty="0">
                <a:solidFill>
                  <a:srgbClr val="212121"/>
                </a:solidFill>
                <a:latin typeface="Roboto"/>
              </a:rPr>
              <a:t>。</a:t>
            </a:r>
            <a:endParaRPr lang="en-US" altLang="zh-CN" dirty="0">
              <a:solidFill>
                <a:srgbClr val="212121"/>
              </a:solidFill>
              <a:latin typeface="Roboto"/>
            </a:endParaRPr>
          </a:p>
          <a:p>
            <a:pPr>
              <a:lnSpc>
                <a:spcPct val="150000"/>
              </a:lnSpc>
            </a:pPr>
            <a:endParaRPr lang="zh-CN" altLang="en-US" dirty="0">
              <a:solidFill>
                <a:srgbClr val="212121"/>
              </a:solidFill>
              <a:latin typeface="Roboto"/>
            </a:endParaRPr>
          </a:p>
          <a:p>
            <a:pPr>
              <a:lnSpc>
                <a:spcPct val="150000"/>
              </a:lnSpc>
              <a:buFont typeface="Arial" panose="020B0604020202020204" pitchFamily="34" charset="0"/>
              <a:buChar char="•"/>
            </a:pPr>
            <a:r>
              <a:rPr lang="zh-CN" altLang="en-US" dirty="0">
                <a:solidFill>
                  <a:srgbClr val="212121"/>
                </a:solidFill>
                <a:latin typeface="Roboto"/>
              </a:rPr>
              <a:t>帮助</a:t>
            </a:r>
            <a:r>
              <a:rPr lang="zh-CN" altLang="en-US" b="1" dirty="0">
                <a:solidFill>
                  <a:srgbClr val="FF0000"/>
                </a:solidFill>
                <a:latin typeface="Roboto"/>
              </a:rPr>
              <a:t>模型为每个特征确定合适的权重。</a:t>
            </a:r>
            <a:r>
              <a:rPr lang="zh-CN" altLang="en-US" dirty="0">
                <a:solidFill>
                  <a:srgbClr val="212121"/>
                </a:solidFill>
                <a:latin typeface="Roboto"/>
              </a:rPr>
              <a:t>如果没有进行特征缩放，则模型会对范围较大的特征投入过多精力。您不需要对每个浮点特征进行完全相同的缩放。即使</a:t>
            </a:r>
            <a:r>
              <a:rPr lang="zh-CN" altLang="en-US" dirty="0">
                <a:solidFill>
                  <a:srgbClr val="FF0000"/>
                </a:solidFill>
                <a:latin typeface="Roboto"/>
              </a:rPr>
              <a:t>特征 </a:t>
            </a:r>
            <a:r>
              <a:rPr lang="en-US" altLang="zh-CN" dirty="0">
                <a:solidFill>
                  <a:srgbClr val="FF0000"/>
                </a:solidFill>
                <a:latin typeface="Roboto"/>
              </a:rPr>
              <a:t>A </a:t>
            </a:r>
            <a:r>
              <a:rPr lang="zh-CN" altLang="en-US" dirty="0">
                <a:solidFill>
                  <a:srgbClr val="FF0000"/>
                </a:solidFill>
                <a:latin typeface="Roboto"/>
              </a:rPr>
              <a:t>的范围是 </a:t>
            </a:r>
            <a:r>
              <a:rPr lang="en-US" altLang="zh-CN" dirty="0">
                <a:solidFill>
                  <a:srgbClr val="FF0000"/>
                </a:solidFill>
                <a:latin typeface="Roboto"/>
              </a:rPr>
              <a:t>-1 </a:t>
            </a:r>
            <a:r>
              <a:rPr lang="zh-CN" altLang="en-US" dirty="0">
                <a:solidFill>
                  <a:srgbClr val="FF0000"/>
                </a:solidFill>
                <a:latin typeface="Roboto"/>
              </a:rPr>
              <a:t>到 </a:t>
            </a:r>
            <a:r>
              <a:rPr lang="en-US" altLang="zh-CN" dirty="0">
                <a:solidFill>
                  <a:srgbClr val="FF0000"/>
                </a:solidFill>
                <a:latin typeface="Roboto"/>
              </a:rPr>
              <a:t>+1</a:t>
            </a:r>
            <a:r>
              <a:rPr lang="zh-CN" altLang="en-US" dirty="0">
                <a:solidFill>
                  <a:srgbClr val="FF0000"/>
                </a:solidFill>
                <a:latin typeface="Roboto"/>
              </a:rPr>
              <a:t>，同时特征 </a:t>
            </a:r>
            <a:r>
              <a:rPr lang="en-US" altLang="zh-CN" dirty="0">
                <a:solidFill>
                  <a:srgbClr val="FF0000"/>
                </a:solidFill>
                <a:latin typeface="Roboto"/>
              </a:rPr>
              <a:t>B </a:t>
            </a:r>
            <a:r>
              <a:rPr lang="zh-CN" altLang="en-US" dirty="0">
                <a:solidFill>
                  <a:srgbClr val="FF0000"/>
                </a:solidFill>
                <a:latin typeface="Roboto"/>
              </a:rPr>
              <a:t>的范围是 </a:t>
            </a:r>
            <a:r>
              <a:rPr lang="en-US" altLang="zh-CN" dirty="0">
                <a:solidFill>
                  <a:srgbClr val="FF0000"/>
                </a:solidFill>
                <a:latin typeface="Roboto"/>
              </a:rPr>
              <a:t>-3 </a:t>
            </a:r>
            <a:r>
              <a:rPr lang="zh-CN" altLang="en-US" dirty="0">
                <a:solidFill>
                  <a:srgbClr val="FF0000"/>
                </a:solidFill>
                <a:latin typeface="Roboto"/>
              </a:rPr>
              <a:t>到 </a:t>
            </a:r>
            <a:r>
              <a:rPr lang="en-US" altLang="zh-CN" dirty="0">
                <a:solidFill>
                  <a:srgbClr val="FF0000"/>
                </a:solidFill>
                <a:latin typeface="Roboto"/>
              </a:rPr>
              <a:t>+3</a:t>
            </a:r>
            <a:r>
              <a:rPr lang="zh-CN" altLang="en-US" dirty="0">
                <a:solidFill>
                  <a:srgbClr val="FF0000"/>
                </a:solidFill>
                <a:latin typeface="Roboto"/>
              </a:rPr>
              <a:t>，也不会产生什么恶劣的影响。不过，如果特征 </a:t>
            </a:r>
            <a:r>
              <a:rPr lang="en-US" altLang="zh-CN" dirty="0">
                <a:solidFill>
                  <a:srgbClr val="FF0000"/>
                </a:solidFill>
                <a:latin typeface="Roboto"/>
              </a:rPr>
              <a:t>B </a:t>
            </a:r>
            <a:r>
              <a:rPr lang="zh-CN" altLang="en-US" dirty="0">
                <a:solidFill>
                  <a:srgbClr val="FF0000"/>
                </a:solidFill>
                <a:latin typeface="Roboto"/>
              </a:rPr>
              <a:t>的范围是 </a:t>
            </a:r>
            <a:r>
              <a:rPr lang="en-US" altLang="zh-CN" dirty="0">
                <a:solidFill>
                  <a:srgbClr val="FF0000"/>
                </a:solidFill>
                <a:latin typeface="Roboto"/>
              </a:rPr>
              <a:t>5000 </a:t>
            </a:r>
            <a:r>
              <a:rPr lang="zh-CN" altLang="en-US" dirty="0">
                <a:solidFill>
                  <a:srgbClr val="FF0000"/>
                </a:solidFill>
                <a:latin typeface="Roboto"/>
              </a:rPr>
              <a:t>到 </a:t>
            </a:r>
            <a:r>
              <a:rPr lang="en-US" altLang="zh-CN" dirty="0">
                <a:solidFill>
                  <a:srgbClr val="FF0000"/>
                </a:solidFill>
                <a:latin typeface="Roboto"/>
              </a:rPr>
              <a:t>100000</a:t>
            </a:r>
            <a:r>
              <a:rPr lang="zh-CN" altLang="en-US" dirty="0">
                <a:solidFill>
                  <a:srgbClr val="FF0000"/>
                </a:solidFill>
                <a:latin typeface="Roboto"/>
              </a:rPr>
              <a:t>，您的模型会出现糟糕的响应。</a:t>
            </a:r>
            <a:endParaRPr lang="zh-CN" altLang="en-US" b="0" i="0" dirty="0">
              <a:solidFill>
                <a:srgbClr val="FF0000"/>
              </a:solidFill>
              <a:effectLst/>
              <a:latin typeface="Roboto"/>
            </a:endParaRPr>
          </a:p>
        </p:txBody>
      </p:sp>
    </p:spTree>
    <p:extLst>
      <p:ext uri="{BB962C8B-B14F-4D97-AF65-F5344CB8AC3E}">
        <p14:creationId xmlns:p14="http://schemas.microsoft.com/office/powerpoint/2010/main" val="17621271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7AC24D-DECC-438A-9CAD-C2BA20647EB1}"/>
              </a:ext>
            </a:extLst>
          </p:cNvPr>
          <p:cNvSpPr>
            <a:spLocks noGrp="1"/>
          </p:cNvSpPr>
          <p:nvPr>
            <p:ph type="title"/>
          </p:nvPr>
        </p:nvSpPr>
        <p:spPr/>
        <p:txBody>
          <a:bodyPr/>
          <a:lstStyle/>
          <a:p>
            <a:r>
              <a:rPr lang="zh-CN" altLang="en-US" dirty="0"/>
              <a:t>处理极端离群值</a:t>
            </a:r>
          </a:p>
        </p:txBody>
      </p:sp>
      <p:pic>
        <p:nvPicPr>
          <p:cNvPr id="3" name="图片 2">
            <a:extLst>
              <a:ext uri="{FF2B5EF4-FFF2-40B4-BE49-F238E27FC236}">
                <a16:creationId xmlns:a16="http://schemas.microsoft.com/office/drawing/2014/main" id="{5BA4DEA9-83A5-4165-AF4C-E3D51C5E5BDC}"/>
              </a:ext>
            </a:extLst>
          </p:cNvPr>
          <p:cNvPicPr>
            <a:picLocks noChangeAspect="1"/>
          </p:cNvPicPr>
          <p:nvPr/>
        </p:nvPicPr>
        <p:blipFill>
          <a:blip r:embed="rId2"/>
          <a:stretch>
            <a:fillRect/>
          </a:stretch>
        </p:blipFill>
        <p:spPr>
          <a:xfrm>
            <a:off x="1011810" y="1539859"/>
            <a:ext cx="3743325" cy="2695575"/>
          </a:xfrm>
          <a:prstGeom prst="rect">
            <a:avLst/>
          </a:prstGeom>
        </p:spPr>
      </p:pic>
      <p:pic>
        <p:nvPicPr>
          <p:cNvPr id="4" name="图片 3">
            <a:extLst>
              <a:ext uri="{FF2B5EF4-FFF2-40B4-BE49-F238E27FC236}">
                <a16:creationId xmlns:a16="http://schemas.microsoft.com/office/drawing/2014/main" id="{C2455E46-1498-4EDC-8A73-C3FC009CDB6C}"/>
              </a:ext>
            </a:extLst>
          </p:cNvPr>
          <p:cNvPicPr>
            <a:picLocks noChangeAspect="1"/>
          </p:cNvPicPr>
          <p:nvPr/>
        </p:nvPicPr>
        <p:blipFill>
          <a:blip r:embed="rId3"/>
          <a:stretch>
            <a:fillRect/>
          </a:stretch>
        </p:blipFill>
        <p:spPr>
          <a:xfrm>
            <a:off x="6516158" y="1539859"/>
            <a:ext cx="4181475" cy="2266950"/>
          </a:xfrm>
          <a:prstGeom prst="rect">
            <a:avLst/>
          </a:prstGeom>
        </p:spPr>
      </p:pic>
      <p:pic>
        <p:nvPicPr>
          <p:cNvPr id="5" name="图片 4">
            <a:extLst>
              <a:ext uri="{FF2B5EF4-FFF2-40B4-BE49-F238E27FC236}">
                <a16:creationId xmlns:a16="http://schemas.microsoft.com/office/drawing/2014/main" id="{B35176B8-DB11-42FB-9390-A05E4D328418}"/>
              </a:ext>
            </a:extLst>
          </p:cNvPr>
          <p:cNvPicPr>
            <a:picLocks noChangeAspect="1"/>
          </p:cNvPicPr>
          <p:nvPr/>
        </p:nvPicPr>
        <p:blipFill>
          <a:blip r:embed="rId4"/>
          <a:stretch>
            <a:fillRect/>
          </a:stretch>
        </p:blipFill>
        <p:spPr>
          <a:xfrm>
            <a:off x="3692547" y="4235434"/>
            <a:ext cx="3886200" cy="2447925"/>
          </a:xfrm>
          <a:prstGeom prst="rect">
            <a:avLst/>
          </a:prstGeom>
        </p:spPr>
      </p:pic>
    </p:spTree>
    <p:extLst>
      <p:ext uri="{BB962C8B-B14F-4D97-AF65-F5344CB8AC3E}">
        <p14:creationId xmlns:p14="http://schemas.microsoft.com/office/powerpoint/2010/main" val="4105426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8EC5D-5B22-40E0-B849-7D258D0E3664}"/>
              </a:ext>
            </a:extLst>
          </p:cNvPr>
          <p:cNvSpPr>
            <a:spLocks noGrp="1"/>
          </p:cNvSpPr>
          <p:nvPr>
            <p:ph type="title"/>
          </p:nvPr>
        </p:nvSpPr>
        <p:spPr/>
        <p:txBody>
          <a:bodyPr/>
          <a:lstStyle/>
          <a:p>
            <a:r>
              <a:rPr lang="zh-CN" altLang="en-US" dirty="0"/>
              <a:t>分箱</a:t>
            </a:r>
          </a:p>
        </p:txBody>
      </p:sp>
      <p:pic>
        <p:nvPicPr>
          <p:cNvPr id="3" name="图片 2">
            <a:extLst>
              <a:ext uri="{FF2B5EF4-FFF2-40B4-BE49-F238E27FC236}">
                <a16:creationId xmlns:a16="http://schemas.microsoft.com/office/drawing/2014/main" id="{BE943FBD-CF87-4155-9B3D-95275F1B4DF9}"/>
              </a:ext>
            </a:extLst>
          </p:cNvPr>
          <p:cNvPicPr>
            <a:picLocks noChangeAspect="1"/>
          </p:cNvPicPr>
          <p:nvPr/>
        </p:nvPicPr>
        <p:blipFill>
          <a:blip r:embed="rId2"/>
          <a:stretch>
            <a:fillRect/>
          </a:stretch>
        </p:blipFill>
        <p:spPr>
          <a:xfrm>
            <a:off x="1016966" y="2229636"/>
            <a:ext cx="3743325" cy="2819400"/>
          </a:xfrm>
          <a:prstGeom prst="rect">
            <a:avLst/>
          </a:prstGeom>
        </p:spPr>
      </p:pic>
      <p:pic>
        <p:nvPicPr>
          <p:cNvPr id="4" name="图片 3">
            <a:extLst>
              <a:ext uri="{FF2B5EF4-FFF2-40B4-BE49-F238E27FC236}">
                <a16:creationId xmlns:a16="http://schemas.microsoft.com/office/drawing/2014/main" id="{719106AB-58DA-411B-8B53-FADD051A4F40}"/>
              </a:ext>
            </a:extLst>
          </p:cNvPr>
          <p:cNvPicPr>
            <a:picLocks noChangeAspect="1"/>
          </p:cNvPicPr>
          <p:nvPr/>
        </p:nvPicPr>
        <p:blipFill>
          <a:blip r:embed="rId3"/>
          <a:stretch>
            <a:fillRect/>
          </a:stretch>
        </p:blipFill>
        <p:spPr>
          <a:xfrm>
            <a:off x="4760291" y="2148673"/>
            <a:ext cx="7219950" cy="2981325"/>
          </a:xfrm>
          <a:prstGeom prst="rect">
            <a:avLst/>
          </a:prstGeom>
        </p:spPr>
      </p:pic>
    </p:spTree>
    <p:extLst>
      <p:ext uri="{BB962C8B-B14F-4D97-AF65-F5344CB8AC3E}">
        <p14:creationId xmlns:p14="http://schemas.microsoft.com/office/powerpoint/2010/main" val="2265150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5A9166-0FC1-4250-832F-60260F82FBFB}"/>
              </a:ext>
            </a:extLst>
          </p:cNvPr>
          <p:cNvSpPr>
            <a:spLocks noGrp="1"/>
          </p:cNvSpPr>
          <p:nvPr>
            <p:ph type="title"/>
          </p:nvPr>
        </p:nvSpPr>
        <p:spPr/>
        <p:txBody>
          <a:bodyPr/>
          <a:lstStyle/>
          <a:p>
            <a:r>
              <a:rPr lang="zh-CN" altLang="en-US" dirty="0"/>
              <a:t>清查</a:t>
            </a:r>
          </a:p>
        </p:txBody>
      </p:sp>
      <p:sp>
        <p:nvSpPr>
          <p:cNvPr id="3" name="矩形 2">
            <a:extLst>
              <a:ext uri="{FF2B5EF4-FFF2-40B4-BE49-F238E27FC236}">
                <a16:creationId xmlns:a16="http://schemas.microsoft.com/office/drawing/2014/main" id="{CD433144-466C-4308-9304-E9281EA36DD2}"/>
              </a:ext>
            </a:extLst>
          </p:cNvPr>
          <p:cNvSpPr/>
          <p:nvPr/>
        </p:nvSpPr>
        <p:spPr>
          <a:xfrm>
            <a:off x="904972" y="1674674"/>
            <a:ext cx="10448828" cy="2031325"/>
          </a:xfrm>
          <a:prstGeom prst="rect">
            <a:avLst/>
          </a:prstGeom>
        </p:spPr>
        <p:txBody>
          <a:bodyPr wrap="square">
            <a:spAutoFit/>
          </a:bodyPr>
          <a:lstStyle/>
          <a:p>
            <a:r>
              <a:rPr lang="zh-CN" altLang="en-US" dirty="0">
                <a:solidFill>
                  <a:srgbClr val="212121"/>
                </a:solidFill>
                <a:latin typeface="Roboto"/>
              </a:rPr>
              <a:t>截至目前，我们</a:t>
            </a:r>
            <a:r>
              <a:rPr lang="zh-CN" altLang="en-US" b="1" dirty="0">
                <a:solidFill>
                  <a:srgbClr val="FF0000"/>
                </a:solidFill>
                <a:latin typeface="Roboto"/>
              </a:rPr>
              <a:t>假定用于训练和测试的所有数据都是值得信赖的</a:t>
            </a:r>
            <a:r>
              <a:rPr lang="zh-CN" altLang="en-US" dirty="0">
                <a:solidFill>
                  <a:srgbClr val="212121"/>
                </a:solidFill>
                <a:latin typeface="Roboto"/>
              </a:rPr>
              <a:t>。在现实生活中，数据集中的很多样本是不可靠的，原因有以下一种或多种：</a:t>
            </a:r>
            <a:endParaRPr lang="en-US" altLang="zh-CN" dirty="0">
              <a:solidFill>
                <a:srgbClr val="212121"/>
              </a:solidFill>
              <a:latin typeface="Roboto"/>
            </a:endParaRPr>
          </a:p>
          <a:p>
            <a:endParaRPr lang="zh-CN" altLang="en-US" dirty="0">
              <a:solidFill>
                <a:srgbClr val="212121"/>
              </a:solidFill>
              <a:latin typeface="Roboto"/>
            </a:endParaRPr>
          </a:p>
          <a:p>
            <a:pPr>
              <a:buFont typeface="Arial" panose="020B0604020202020204" pitchFamily="34" charset="0"/>
              <a:buChar char="•"/>
            </a:pPr>
            <a:r>
              <a:rPr lang="zh-CN" altLang="en-US" b="1" dirty="0">
                <a:solidFill>
                  <a:srgbClr val="212121"/>
                </a:solidFill>
                <a:latin typeface="Roboto"/>
              </a:rPr>
              <a:t>遗漏值。</a:t>
            </a:r>
            <a:r>
              <a:rPr lang="zh-CN" altLang="en-US" dirty="0">
                <a:solidFill>
                  <a:srgbClr val="212121"/>
                </a:solidFill>
                <a:latin typeface="Roboto"/>
              </a:rPr>
              <a:t> 例如，有人忘记为某个房屋的年龄输入值。</a:t>
            </a:r>
          </a:p>
          <a:p>
            <a:pPr>
              <a:buFont typeface="Arial" panose="020B0604020202020204" pitchFamily="34" charset="0"/>
              <a:buChar char="•"/>
            </a:pPr>
            <a:r>
              <a:rPr lang="zh-CN" altLang="en-US" b="1" dirty="0">
                <a:solidFill>
                  <a:srgbClr val="212121"/>
                </a:solidFill>
                <a:latin typeface="Roboto"/>
              </a:rPr>
              <a:t>重复样本。</a:t>
            </a:r>
            <a:r>
              <a:rPr lang="zh-CN" altLang="en-US" dirty="0">
                <a:solidFill>
                  <a:srgbClr val="212121"/>
                </a:solidFill>
                <a:latin typeface="Roboto"/>
              </a:rPr>
              <a:t> 例如，服务器错误地将同一条记录上传了两次。</a:t>
            </a:r>
          </a:p>
          <a:p>
            <a:pPr>
              <a:buFont typeface="Arial" panose="020B0604020202020204" pitchFamily="34" charset="0"/>
              <a:buChar char="•"/>
            </a:pPr>
            <a:r>
              <a:rPr lang="zh-CN" altLang="en-US" b="1" dirty="0">
                <a:solidFill>
                  <a:srgbClr val="212121"/>
                </a:solidFill>
                <a:latin typeface="Roboto"/>
              </a:rPr>
              <a:t>不良标签。</a:t>
            </a:r>
            <a:r>
              <a:rPr lang="zh-CN" altLang="en-US" dirty="0">
                <a:solidFill>
                  <a:srgbClr val="212121"/>
                </a:solidFill>
                <a:latin typeface="Roboto"/>
              </a:rPr>
              <a:t> 例如，有人错误地将一颗橡树的图片标记为枫树。</a:t>
            </a:r>
          </a:p>
          <a:p>
            <a:pPr>
              <a:buFont typeface="Arial" panose="020B0604020202020204" pitchFamily="34" charset="0"/>
              <a:buChar char="•"/>
            </a:pPr>
            <a:r>
              <a:rPr lang="zh-CN" altLang="en-US" b="1" dirty="0">
                <a:solidFill>
                  <a:srgbClr val="212121"/>
                </a:solidFill>
                <a:latin typeface="Roboto"/>
              </a:rPr>
              <a:t>不良特征值。</a:t>
            </a:r>
            <a:r>
              <a:rPr lang="zh-CN" altLang="en-US" dirty="0">
                <a:solidFill>
                  <a:srgbClr val="212121"/>
                </a:solidFill>
                <a:latin typeface="Roboto"/>
              </a:rPr>
              <a:t> 例如，有人输入了多余的位数，或者温度计被遗落在太阳底下。</a:t>
            </a:r>
            <a:endParaRPr lang="zh-CN" altLang="en-US" b="0" i="0" dirty="0">
              <a:solidFill>
                <a:srgbClr val="212121"/>
              </a:solidFill>
              <a:effectLst/>
              <a:latin typeface="Roboto"/>
            </a:endParaRPr>
          </a:p>
        </p:txBody>
      </p:sp>
      <p:sp>
        <p:nvSpPr>
          <p:cNvPr id="5" name="矩形 4">
            <a:extLst>
              <a:ext uri="{FF2B5EF4-FFF2-40B4-BE49-F238E27FC236}">
                <a16:creationId xmlns:a16="http://schemas.microsoft.com/office/drawing/2014/main" id="{448E16BE-8F2E-4D95-BFE7-3E51973A68C3}"/>
              </a:ext>
            </a:extLst>
          </p:cNvPr>
          <p:cNvSpPr/>
          <p:nvPr/>
        </p:nvSpPr>
        <p:spPr>
          <a:xfrm>
            <a:off x="871586" y="3857002"/>
            <a:ext cx="10515600" cy="923330"/>
          </a:xfrm>
          <a:prstGeom prst="rect">
            <a:avLst/>
          </a:prstGeom>
        </p:spPr>
        <p:txBody>
          <a:bodyPr wrap="square">
            <a:spAutoFit/>
          </a:bodyPr>
          <a:lstStyle/>
          <a:p>
            <a:r>
              <a:rPr lang="zh-CN" altLang="en-US" dirty="0">
                <a:solidFill>
                  <a:srgbClr val="212121"/>
                </a:solidFill>
                <a:latin typeface="Roboto"/>
              </a:rPr>
              <a:t>一旦检测到存在这些问题，您通常需要</a:t>
            </a:r>
            <a:r>
              <a:rPr lang="zh-CN" altLang="en-US" dirty="0">
                <a:solidFill>
                  <a:srgbClr val="FF0000"/>
                </a:solidFill>
                <a:latin typeface="Roboto"/>
              </a:rPr>
              <a:t>将相应样本从数据集中移除，从而“修正”不良样本。</a:t>
            </a:r>
            <a:endParaRPr lang="en-US" altLang="zh-CN" dirty="0">
              <a:solidFill>
                <a:srgbClr val="FF0000"/>
              </a:solidFill>
              <a:latin typeface="Roboto"/>
            </a:endParaRPr>
          </a:p>
          <a:p>
            <a:r>
              <a:rPr lang="zh-CN" altLang="en-US" dirty="0">
                <a:solidFill>
                  <a:srgbClr val="FF0000"/>
                </a:solidFill>
                <a:latin typeface="Roboto"/>
              </a:rPr>
              <a:t>要检测遗漏值或重复样本</a:t>
            </a:r>
            <a:r>
              <a:rPr lang="zh-CN" altLang="en-US" dirty="0">
                <a:solidFill>
                  <a:srgbClr val="212121"/>
                </a:solidFill>
                <a:latin typeface="Roboto"/>
              </a:rPr>
              <a:t>，您可以编写一个简单的程序。</a:t>
            </a:r>
            <a:endParaRPr lang="en-US" altLang="zh-CN" dirty="0">
              <a:solidFill>
                <a:srgbClr val="212121"/>
              </a:solidFill>
              <a:latin typeface="Roboto"/>
            </a:endParaRPr>
          </a:p>
          <a:p>
            <a:r>
              <a:rPr lang="zh-CN" altLang="en-US" dirty="0">
                <a:solidFill>
                  <a:srgbClr val="FF0000"/>
                </a:solidFill>
                <a:latin typeface="Roboto"/>
              </a:rPr>
              <a:t>检测不良特征值或标签可能会比较棘手。</a:t>
            </a:r>
            <a:endParaRPr lang="zh-CN" altLang="en-US" dirty="0">
              <a:solidFill>
                <a:srgbClr val="FF0000"/>
              </a:solidFill>
            </a:endParaRPr>
          </a:p>
        </p:txBody>
      </p:sp>
      <p:sp>
        <p:nvSpPr>
          <p:cNvPr id="6" name="矩形 5">
            <a:extLst>
              <a:ext uri="{FF2B5EF4-FFF2-40B4-BE49-F238E27FC236}">
                <a16:creationId xmlns:a16="http://schemas.microsoft.com/office/drawing/2014/main" id="{760B481B-972B-4F8E-A8DF-036C3E1AF1B2}"/>
              </a:ext>
            </a:extLst>
          </p:cNvPr>
          <p:cNvSpPr/>
          <p:nvPr/>
        </p:nvSpPr>
        <p:spPr>
          <a:xfrm>
            <a:off x="871586" y="4931335"/>
            <a:ext cx="10448827" cy="1477328"/>
          </a:xfrm>
          <a:prstGeom prst="rect">
            <a:avLst/>
          </a:prstGeom>
        </p:spPr>
        <p:txBody>
          <a:bodyPr wrap="square">
            <a:spAutoFit/>
          </a:bodyPr>
          <a:lstStyle/>
          <a:p>
            <a:r>
              <a:rPr lang="zh-CN" altLang="en-US" dirty="0">
                <a:solidFill>
                  <a:srgbClr val="FF0000"/>
                </a:solidFill>
                <a:latin typeface="Roboto"/>
              </a:rPr>
              <a:t>除了检测各个不良样本之外，您还必须检测集合中的不良数据</a:t>
            </a:r>
            <a:r>
              <a:rPr lang="zh-CN" altLang="en-US" dirty="0">
                <a:solidFill>
                  <a:srgbClr val="212121"/>
                </a:solidFill>
                <a:latin typeface="Roboto"/>
              </a:rPr>
              <a:t>。直方图是一种用于可视化集合中数据的很好机制。此外，收集如下统计信息也会有所帮助：</a:t>
            </a:r>
          </a:p>
          <a:p>
            <a:pPr>
              <a:buFont typeface="Arial" panose="020B0604020202020204" pitchFamily="34" charset="0"/>
              <a:buChar char="•"/>
            </a:pPr>
            <a:r>
              <a:rPr lang="zh-CN" altLang="en-US" dirty="0">
                <a:solidFill>
                  <a:srgbClr val="FF0000"/>
                </a:solidFill>
                <a:latin typeface="Roboto"/>
              </a:rPr>
              <a:t>最大值和最小值</a:t>
            </a:r>
          </a:p>
          <a:p>
            <a:pPr>
              <a:buFont typeface="Arial" panose="020B0604020202020204" pitchFamily="34" charset="0"/>
              <a:buChar char="•"/>
            </a:pPr>
            <a:r>
              <a:rPr lang="zh-CN" altLang="en-US" dirty="0">
                <a:solidFill>
                  <a:srgbClr val="FF0000"/>
                </a:solidFill>
                <a:latin typeface="Roboto"/>
              </a:rPr>
              <a:t>均值和中间值</a:t>
            </a:r>
          </a:p>
          <a:p>
            <a:pPr>
              <a:buFont typeface="Arial" panose="020B0604020202020204" pitchFamily="34" charset="0"/>
              <a:buChar char="•"/>
            </a:pPr>
            <a:r>
              <a:rPr lang="zh-CN" altLang="en-US" dirty="0">
                <a:solidFill>
                  <a:srgbClr val="FF0000"/>
                </a:solidFill>
                <a:latin typeface="Roboto"/>
              </a:rPr>
              <a:t>标准偏差</a:t>
            </a:r>
            <a:endParaRPr lang="zh-CN" altLang="en-US" b="0" i="0" dirty="0">
              <a:solidFill>
                <a:srgbClr val="FF0000"/>
              </a:solidFill>
              <a:effectLst/>
              <a:latin typeface="Roboto"/>
            </a:endParaRPr>
          </a:p>
        </p:txBody>
      </p:sp>
    </p:spTree>
    <p:extLst>
      <p:ext uri="{BB962C8B-B14F-4D97-AF65-F5344CB8AC3E}">
        <p14:creationId xmlns:p14="http://schemas.microsoft.com/office/powerpoint/2010/main" val="40457610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4399B-B568-44F1-826B-14900AC9748A}"/>
              </a:ext>
            </a:extLst>
          </p:cNvPr>
          <p:cNvSpPr>
            <a:spLocks noGrp="1"/>
          </p:cNvSpPr>
          <p:nvPr>
            <p:ph type="title"/>
          </p:nvPr>
        </p:nvSpPr>
        <p:spPr/>
        <p:txBody>
          <a:bodyPr/>
          <a:lstStyle/>
          <a:p>
            <a:r>
              <a:rPr lang="zh-CN" altLang="en-US" dirty="0"/>
              <a:t>特征组合</a:t>
            </a:r>
          </a:p>
        </p:txBody>
      </p:sp>
      <p:pic>
        <p:nvPicPr>
          <p:cNvPr id="4" name="图片 3">
            <a:extLst>
              <a:ext uri="{FF2B5EF4-FFF2-40B4-BE49-F238E27FC236}">
                <a16:creationId xmlns:a16="http://schemas.microsoft.com/office/drawing/2014/main" id="{1FEE4164-622C-483F-BA1F-4D49D7E14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522" y="1690688"/>
            <a:ext cx="2264709" cy="2259585"/>
          </a:xfrm>
          <a:prstGeom prst="rect">
            <a:avLst/>
          </a:prstGeom>
        </p:spPr>
      </p:pic>
      <p:pic>
        <p:nvPicPr>
          <p:cNvPr id="6" name="图片 5">
            <a:extLst>
              <a:ext uri="{FF2B5EF4-FFF2-40B4-BE49-F238E27FC236}">
                <a16:creationId xmlns:a16="http://schemas.microsoft.com/office/drawing/2014/main" id="{93497B04-8CD8-4147-A1F0-789247022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096" y="1690688"/>
            <a:ext cx="2264709" cy="2259491"/>
          </a:xfrm>
          <a:prstGeom prst="rect">
            <a:avLst/>
          </a:prstGeom>
        </p:spPr>
      </p:pic>
      <p:pic>
        <p:nvPicPr>
          <p:cNvPr id="8" name="图片 7">
            <a:extLst>
              <a:ext uri="{FF2B5EF4-FFF2-40B4-BE49-F238E27FC236}">
                <a16:creationId xmlns:a16="http://schemas.microsoft.com/office/drawing/2014/main" id="{EADAC447-7885-43A4-BD64-F25DDAF46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4670" y="1690688"/>
            <a:ext cx="2269488" cy="2259491"/>
          </a:xfrm>
          <a:prstGeom prst="rect">
            <a:avLst/>
          </a:prstGeom>
        </p:spPr>
      </p:pic>
      <p:sp>
        <p:nvSpPr>
          <p:cNvPr id="9" name="矩形 8">
            <a:extLst>
              <a:ext uri="{FF2B5EF4-FFF2-40B4-BE49-F238E27FC236}">
                <a16:creationId xmlns:a16="http://schemas.microsoft.com/office/drawing/2014/main" id="{8AB6D674-8B84-4F19-B5ED-5421A56B6CED}"/>
              </a:ext>
            </a:extLst>
          </p:cNvPr>
          <p:cNvSpPr/>
          <p:nvPr/>
        </p:nvSpPr>
        <p:spPr>
          <a:xfrm>
            <a:off x="838200" y="3983080"/>
            <a:ext cx="10407191" cy="2862322"/>
          </a:xfrm>
          <a:prstGeom prst="rect">
            <a:avLst/>
          </a:prstGeom>
        </p:spPr>
        <p:txBody>
          <a:bodyPr wrap="square">
            <a:spAutoFit/>
          </a:bodyPr>
          <a:lstStyle/>
          <a:p>
            <a:r>
              <a:rPr lang="zh-CN" altLang="en-US" dirty="0">
                <a:solidFill>
                  <a:srgbClr val="212121"/>
                </a:solidFill>
                <a:latin typeface="Roboto"/>
              </a:rPr>
              <a:t>要解决图 </a:t>
            </a:r>
            <a:r>
              <a:rPr lang="en-US" altLang="zh-CN" dirty="0">
                <a:solidFill>
                  <a:srgbClr val="212121"/>
                </a:solidFill>
                <a:latin typeface="Roboto"/>
              </a:rPr>
              <a:t>2 </a:t>
            </a:r>
            <a:r>
              <a:rPr lang="zh-CN" altLang="en-US" dirty="0">
                <a:solidFill>
                  <a:srgbClr val="212121"/>
                </a:solidFill>
                <a:latin typeface="Roboto"/>
              </a:rPr>
              <a:t>所示的</a:t>
            </a:r>
            <a:r>
              <a:rPr lang="zh-CN" altLang="en-US" dirty="0">
                <a:solidFill>
                  <a:srgbClr val="FF0000"/>
                </a:solidFill>
                <a:latin typeface="Roboto"/>
              </a:rPr>
              <a:t>非线性问题，可以创建一个特征组合。</a:t>
            </a:r>
            <a:endParaRPr lang="en-US" altLang="zh-CN" dirty="0">
              <a:solidFill>
                <a:srgbClr val="FF0000"/>
              </a:solidFill>
              <a:latin typeface="Roboto"/>
            </a:endParaRPr>
          </a:p>
          <a:p>
            <a:endParaRPr lang="en-US" altLang="zh-CN" b="1" dirty="0">
              <a:solidFill>
                <a:srgbClr val="212121"/>
              </a:solidFill>
              <a:latin typeface="Roboto"/>
            </a:endParaRPr>
          </a:p>
          <a:p>
            <a:r>
              <a:rPr lang="zh-CN" altLang="en-US" b="1" dirty="0">
                <a:solidFill>
                  <a:srgbClr val="212121"/>
                </a:solidFill>
                <a:latin typeface="Roboto"/>
              </a:rPr>
              <a:t>特征组合</a:t>
            </a:r>
            <a:r>
              <a:rPr lang="zh-CN" altLang="en-US" dirty="0">
                <a:solidFill>
                  <a:srgbClr val="212121"/>
                </a:solidFill>
                <a:latin typeface="Roboto"/>
              </a:rPr>
              <a:t>是指通过将两个或多个输入特征相乘来对特征空间中的非线性规律进行编码的合成特征。“</a:t>
            </a:r>
            <a:r>
              <a:rPr lang="en-US" altLang="zh-CN" dirty="0">
                <a:solidFill>
                  <a:srgbClr val="212121"/>
                </a:solidFill>
                <a:latin typeface="Roboto"/>
              </a:rPr>
              <a:t>cross”</a:t>
            </a:r>
            <a:r>
              <a:rPr lang="zh-CN" altLang="en-US" dirty="0">
                <a:solidFill>
                  <a:srgbClr val="212121"/>
                </a:solidFill>
                <a:latin typeface="Roboto"/>
              </a:rPr>
              <a:t>（组合）这一术语来自 </a:t>
            </a:r>
            <a:r>
              <a:rPr lang="en-US" altLang="zh-CN" i="1" dirty="0">
                <a:solidFill>
                  <a:srgbClr val="039BE5"/>
                </a:solidFill>
                <a:latin typeface="Roboto"/>
                <a:hlinkClick r:id="rId5"/>
              </a:rPr>
              <a:t>cross product</a:t>
            </a:r>
            <a:r>
              <a:rPr lang="zh-CN" altLang="en-US" i="1" dirty="0">
                <a:solidFill>
                  <a:srgbClr val="039BE5"/>
                </a:solidFill>
                <a:latin typeface="Roboto"/>
                <a:hlinkClick r:id="rId5"/>
              </a:rPr>
              <a:t>（向量积）</a:t>
            </a:r>
            <a:r>
              <a:rPr lang="zh-CN" altLang="en-US" dirty="0">
                <a:solidFill>
                  <a:srgbClr val="212121"/>
                </a:solidFill>
                <a:latin typeface="Roboto"/>
              </a:rPr>
              <a:t>。我们通过将 </a:t>
            </a:r>
            <a:r>
              <a:rPr lang="en-US" altLang="zh-CN" dirty="0">
                <a:solidFill>
                  <a:srgbClr val="212121"/>
                </a:solidFill>
                <a:latin typeface="Roboto"/>
              </a:rPr>
              <a:t>x1 </a:t>
            </a:r>
            <a:r>
              <a:rPr lang="zh-CN" altLang="en-US" dirty="0">
                <a:solidFill>
                  <a:srgbClr val="212121"/>
                </a:solidFill>
                <a:latin typeface="Roboto"/>
              </a:rPr>
              <a:t>与 </a:t>
            </a:r>
            <a:r>
              <a:rPr lang="en-US" altLang="zh-CN" dirty="0">
                <a:solidFill>
                  <a:srgbClr val="212121"/>
                </a:solidFill>
                <a:latin typeface="Roboto"/>
              </a:rPr>
              <a:t>x2 </a:t>
            </a:r>
            <a:r>
              <a:rPr lang="zh-CN" altLang="en-US" dirty="0">
                <a:solidFill>
                  <a:srgbClr val="212121"/>
                </a:solidFill>
                <a:latin typeface="Roboto"/>
              </a:rPr>
              <a:t>组合来创建一个名为 </a:t>
            </a:r>
            <a:r>
              <a:rPr lang="en-US" altLang="zh-CN" dirty="0">
                <a:solidFill>
                  <a:srgbClr val="212121"/>
                </a:solidFill>
                <a:latin typeface="Roboto"/>
              </a:rPr>
              <a:t>x3 </a:t>
            </a:r>
            <a:r>
              <a:rPr lang="zh-CN" altLang="en-US" dirty="0">
                <a:solidFill>
                  <a:srgbClr val="212121"/>
                </a:solidFill>
                <a:latin typeface="Roboto"/>
              </a:rPr>
              <a:t>的特征组合：</a:t>
            </a:r>
          </a:p>
          <a:p>
            <a:pPr algn="ctr"/>
            <a:r>
              <a:rPr lang="en-US" altLang="zh-CN" dirty="0">
                <a:solidFill>
                  <a:srgbClr val="212121"/>
                </a:solidFill>
                <a:latin typeface="Roboto"/>
              </a:rPr>
              <a:t>x3=x1x2</a:t>
            </a:r>
          </a:p>
          <a:p>
            <a:r>
              <a:rPr lang="zh-CN" altLang="en-US" dirty="0">
                <a:solidFill>
                  <a:srgbClr val="212121"/>
                </a:solidFill>
                <a:latin typeface="Roboto"/>
              </a:rPr>
              <a:t>我们像处理任何其他特征一样来处理这个新建的 </a:t>
            </a:r>
            <a:r>
              <a:rPr lang="en-US" altLang="zh-CN" dirty="0">
                <a:solidFill>
                  <a:srgbClr val="212121"/>
                </a:solidFill>
                <a:latin typeface="Roboto"/>
              </a:rPr>
              <a:t>x3 </a:t>
            </a:r>
            <a:r>
              <a:rPr lang="zh-CN" altLang="en-US" dirty="0">
                <a:solidFill>
                  <a:srgbClr val="212121"/>
                </a:solidFill>
                <a:latin typeface="Roboto"/>
              </a:rPr>
              <a:t>特征组合。线性公式变为：</a:t>
            </a:r>
          </a:p>
          <a:p>
            <a:pPr algn="ctr"/>
            <a:r>
              <a:rPr lang="en-US" altLang="zh-CN" dirty="0">
                <a:solidFill>
                  <a:srgbClr val="212121"/>
                </a:solidFill>
                <a:latin typeface="Roboto"/>
              </a:rPr>
              <a:t>y=b+w1x1+w2x2+w3x3</a:t>
            </a:r>
          </a:p>
          <a:p>
            <a:r>
              <a:rPr lang="zh-CN" altLang="en-US" dirty="0">
                <a:solidFill>
                  <a:srgbClr val="212121"/>
                </a:solidFill>
                <a:latin typeface="Roboto"/>
              </a:rPr>
              <a:t>线性算法可以算出 </a:t>
            </a:r>
            <a:r>
              <a:rPr lang="en-US" altLang="zh-CN" dirty="0">
                <a:solidFill>
                  <a:srgbClr val="212121"/>
                </a:solidFill>
                <a:latin typeface="Roboto"/>
              </a:rPr>
              <a:t>w3 </a:t>
            </a:r>
            <a:r>
              <a:rPr lang="zh-CN" altLang="en-US" dirty="0">
                <a:solidFill>
                  <a:srgbClr val="212121"/>
                </a:solidFill>
                <a:latin typeface="Roboto"/>
              </a:rPr>
              <a:t>的权重，就像算出 </a:t>
            </a:r>
            <a:r>
              <a:rPr lang="en-US" altLang="zh-CN" dirty="0">
                <a:solidFill>
                  <a:srgbClr val="212121"/>
                </a:solidFill>
                <a:latin typeface="Roboto"/>
              </a:rPr>
              <a:t>w1 </a:t>
            </a:r>
            <a:r>
              <a:rPr lang="zh-CN" altLang="en-US" dirty="0">
                <a:solidFill>
                  <a:srgbClr val="212121"/>
                </a:solidFill>
                <a:latin typeface="Roboto"/>
              </a:rPr>
              <a:t>和 </a:t>
            </a:r>
            <a:r>
              <a:rPr lang="en-US" altLang="zh-CN" dirty="0">
                <a:solidFill>
                  <a:srgbClr val="212121"/>
                </a:solidFill>
                <a:latin typeface="Roboto"/>
              </a:rPr>
              <a:t>w2 </a:t>
            </a:r>
            <a:r>
              <a:rPr lang="zh-CN" altLang="en-US" dirty="0">
                <a:solidFill>
                  <a:srgbClr val="212121"/>
                </a:solidFill>
                <a:latin typeface="Roboto"/>
              </a:rPr>
              <a:t>的权重一样。换言之，</a:t>
            </a:r>
            <a:r>
              <a:rPr lang="zh-CN" altLang="en-US" dirty="0">
                <a:solidFill>
                  <a:srgbClr val="FF0000"/>
                </a:solidFill>
                <a:latin typeface="Roboto"/>
              </a:rPr>
              <a:t>虽然 </a:t>
            </a:r>
            <a:r>
              <a:rPr lang="en-US" altLang="zh-CN" dirty="0">
                <a:solidFill>
                  <a:srgbClr val="FF0000"/>
                </a:solidFill>
                <a:latin typeface="Roboto"/>
              </a:rPr>
              <a:t>w3 </a:t>
            </a:r>
            <a:r>
              <a:rPr lang="zh-CN" altLang="en-US" dirty="0">
                <a:solidFill>
                  <a:srgbClr val="FF0000"/>
                </a:solidFill>
                <a:latin typeface="Roboto"/>
              </a:rPr>
              <a:t>表示非线性信息，但您不需要改变线性模型的训练方式来确定 </a:t>
            </a:r>
            <a:r>
              <a:rPr lang="en-US" altLang="zh-CN" dirty="0">
                <a:solidFill>
                  <a:srgbClr val="FF0000"/>
                </a:solidFill>
                <a:latin typeface="Roboto"/>
              </a:rPr>
              <a:t>w3 </a:t>
            </a:r>
            <a:r>
              <a:rPr lang="zh-CN" altLang="en-US" dirty="0">
                <a:solidFill>
                  <a:srgbClr val="FF0000"/>
                </a:solidFill>
                <a:latin typeface="Roboto"/>
              </a:rPr>
              <a:t>的值。</a:t>
            </a:r>
            <a:endParaRPr lang="zh-CN" altLang="en-US" b="0" i="0" dirty="0">
              <a:solidFill>
                <a:srgbClr val="FF0000"/>
              </a:solidFill>
              <a:effectLst/>
              <a:latin typeface="Roboto"/>
            </a:endParaRPr>
          </a:p>
        </p:txBody>
      </p:sp>
    </p:spTree>
    <p:extLst>
      <p:ext uri="{BB962C8B-B14F-4D97-AF65-F5344CB8AC3E}">
        <p14:creationId xmlns:p14="http://schemas.microsoft.com/office/powerpoint/2010/main" val="3803277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161AC-658F-49E3-B189-BCF353939544}"/>
              </a:ext>
            </a:extLst>
          </p:cNvPr>
          <p:cNvSpPr>
            <a:spLocks noGrp="1"/>
          </p:cNvSpPr>
          <p:nvPr>
            <p:ph type="title"/>
          </p:nvPr>
        </p:nvSpPr>
        <p:spPr/>
        <p:txBody>
          <a:bodyPr/>
          <a:lstStyle/>
          <a:p>
            <a:r>
              <a:rPr lang="zh-CN" altLang="en-US" dirty="0"/>
              <a:t>机器学习的定义</a:t>
            </a:r>
          </a:p>
        </p:txBody>
      </p:sp>
      <p:sp>
        <p:nvSpPr>
          <p:cNvPr id="3" name="矩形 2">
            <a:extLst>
              <a:ext uri="{FF2B5EF4-FFF2-40B4-BE49-F238E27FC236}">
                <a16:creationId xmlns:a16="http://schemas.microsoft.com/office/drawing/2014/main" id="{B71CDCC6-5ED0-43C3-8E48-D481B08CA6DB}"/>
              </a:ext>
            </a:extLst>
          </p:cNvPr>
          <p:cNvSpPr/>
          <p:nvPr/>
        </p:nvSpPr>
        <p:spPr>
          <a:xfrm>
            <a:off x="992956" y="1569263"/>
            <a:ext cx="10360844" cy="830997"/>
          </a:xfrm>
          <a:prstGeom prst="rect">
            <a:avLst/>
          </a:prstGeom>
        </p:spPr>
        <p:txBody>
          <a:bodyPr wrap="square">
            <a:spAutoFit/>
          </a:bodyPr>
          <a:lstStyle/>
          <a:p>
            <a:r>
              <a:rPr lang="zh-CN" altLang="en-US" sz="2400" dirty="0">
                <a:solidFill>
                  <a:srgbClr val="4F4F4F"/>
                </a:solidFill>
                <a:latin typeface="Verdana" panose="020B0604030504040204" pitchFamily="34" charset="0"/>
              </a:rPr>
              <a:t>      从广义上来说，机器学习是一种能够赋予机器学习的能力以此让它完成直接编程无法完成的功能的方法。</a:t>
            </a:r>
            <a:endParaRPr lang="zh-CN" altLang="en-US" sz="2400" dirty="0"/>
          </a:p>
        </p:txBody>
      </p:sp>
      <p:pic>
        <p:nvPicPr>
          <p:cNvPr id="5" name="图片 4">
            <a:extLst>
              <a:ext uri="{FF2B5EF4-FFF2-40B4-BE49-F238E27FC236}">
                <a16:creationId xmlns:a16="http://schemas.microsoft.com/office/drawing/2014/main" id="{8AA1D0B0-08EE-4E9D-AA8A-E624BE6FB3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6826" y="2546661"/>
            <a:ext cx="8013514" cy="3858835"/>
          </a:xfrm>
          <a:prstGeom prst="rect">
            <a:avLst/>
          </a:prstGeom>
        </p:spPr>
      </p:pic>
    </p:spTree>
    <p:extLst>
      <p:ext uri="{BB962C8B-B14F-4D97-AF65-F5344CB8AC3E}">
        <p14:creationId xmlns:p14="http://schemas.microsoft.com/office/powerpoint/2010/main" val="609164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520C0-4B1F-4583-8D0B-FC6BE61DBECC}"/>
              </a:ext>
            </a:extLst>
          </p:cNvPr>
          <p:cNvSpPr>
            <a:spLocks noGrp="1"/>
          </p:cNvSpPr>
          <p:nvPr>
            <p:ph type="title"/>
          </p:nvPr>
        </p:nvSpPr>
        <p:spPr/>
        <p:txBody>
          <a:bodyPr/>
          <a:lstStyle/>
          <a:p>
            <a:r>
              <a:rPr lang="zh-CN" altLang="en-US" dirty="0"/>
              <a:t>逻辑回归</a:t>
            </a:r>
          </a:p>
        </p:txBody>
      </p:sp>
      <p:sp>
        <p:nvSpPr>
          <p:cNvPr id="3" name="矩形 2">
            <a:extLst>
              <a:ext uri="{FF2B5EF4-FFF2-40B4-BE49-F238E27FC236}">
                <a16:creationId xmlns:a16="http://schemas.microsoft.com/office/drawing/2014/main" id="{B97467C7-4004-4896-9EF5-D9A5AA8BA6F7}"/>
              </a:ext>
            </a:extLst>
          </p:cNvPr>
          <p:cNvSpPr/>
          <p:nvPr/>
        </p:nvSpPr>
        <p:spPr>
          <a:xfrm>
            <a:off x="838200" y="1690688"/>
            <a:ext cx="8182466" cy="1200329"/>
          </a:xfrm>
          <a:prstGeom prst="rect">
            <a:avLst/>
          </a:prstGeom>
        </p:spPr>
        <p:txBody>
          <a:bodyPr wrap="square">
            <a:spAutoFit/>
          </a:bodyPr>
          <a:lstStyle/>
          <a:p>
            <a:r>
              <a:rPr lang="zh-CN" altLang="en-US" dirty="0">
                <a:solidFill>
                  <a:srgbClr val="212121"/>
                </a:solidFill>
                <a:latin typeface="Roboto"/>
              </a:rPr>
              <a:t>许多问题需要将概率估算值作为输出。</a:t>
            </a:r>
            <a:r>
              <a:rPr lang="zh-CN" altLang="en-US" dirty="0">
                <a:solidFill>
                  <a:srgbClr val="FF0000"/>
                </a:solidFill>
                <a:latin typeface="Roboto"/>
              </a:rPr>
              <a:t>逻辑回归是一种极其高效的概率计算机制。</a:t>
            </a:r>
            <a:r>
              <a:rPr lang="zh-CN" altLang="en-US" dirty="0">
                <a:solidFill>
                  <a:srgbClr val="212121"/>
                </a:solidFill>
                <a:latin typeface="Roboto"/>
              </a:rPr>
              <a:t>实际上，您可以通过下两种方式之一使用返回的概率：</a:t>
            </a:r>
          </a:p>
          <a:p>
            <a:pPr>
              <a:buFont typeface="Arial" panose="020B0604020202020204" pitchFamily="34" charset="0"/>
              <a:buChar char="•"/>
            </a:pPr>
            <a:r>
              <a:rPr lang="zh-CN" altLang="en-US" dirty="0">
                <a:solidFill>
                  <a:srgbClr val="212121"/>
                </a:solidFill>
                <a:latin typeface="Roboto"/>
              </a:rPr>
              <a:t>“按原样”</a:t>
            </a:r>
          </a:p>
          <a:p>
            <a:pPr>
              <a:buFont typeface="Arial" panose="020B0604020202020204" pitchFamily="34" charset="0"/>
              <a:buChar char="•"/>
            </a:pPr>
            <a:r>
              <a:rPr lang="zh-CN" altLang="en-US" dirty="0">
                <a:solidFill>
                  <a:srgbClr val="212121"/>
                </a:solidFill>
                <a:latin typeface="Roboto"/>
              </a:rPr>
              <a:t>转换成二元类别。</a:t>
            </a:r>
            <a:endParaRPr lang="zh-CN" altLang="en-US" b="0" i="0" dirty="0">
              <a:solidFill>
                <a:srgbClr val="212121"/>
              </a:solidFill>
              <a:effectLst/>
              <a:latin typeface="Roboto"/>
            </a:endParaRPr>
          </a:p>
        </p:txBody>
      </p:sp>
      <p:sp>
        <p:nvSpPr>
          <p:cNvPr id="4" name="矩形 3">
            <a:extLst>
              <a:ext uri="{FF2B5EF4-FFF2-40B4-BE49-F238E27FC236}">
                <a16:creationId xmlns:a16="http://schemas.microsoft.com/office/drawing/2014/main" id="{F7FA6829-4878-42D4-821E-865BB19331F8}"/>
              </a:ext>
            </a:extLst>
          </p:cNvPr>
          <p:cNvSpPr/>
          <p:nvPr/>
        </p:nvSpPr>
        <p:spPr>
          <a:xfrm>
            <a:off x="838199" y="3228320"/>
            <a:ext cx="10690781" cy="1200329"/>
          </a:xfrm>
          <a:prstGeom prst="rect">
            <a:avLst/>
          </a:prstGeom>
        </p:spPr>
        <p:txBody>
          <a:bodyPr wrap="square">
            <a:spAutoFit/>
          </a:bodyPr>
          <a:lstStyle/>
          <a:p>
            <a:r>
              <a:rPr lang="zh-CN" altLang="en-US" dirty="0">
                <a:solidFill>
                  <a:srgbClr val="212121"/>
                </a:solidFill>
                <a:latin typeface="Roboto"/>
              </a:rPr>
              <a:t>您可能想知道逻辑回归模型如何确保输出值始终落在 </a:t>
            </a:r>
            <a:r>
              <a:rPr lang="en-US" altLang="zh-CN" dirty="0">
                <a:solidFill>
                  <a:srgbClr val="212121"/>
                </a:solidFill>
                <a:latin typeface="Roboto"/>
              </a:rPr>
              <a:t>0 </a:t>
            </a:r>
            <a:r>
              <a:rPr lang="zh-CN" altLang="en-US" dirty="0">
                <a:solidFill>
                  <a:srgbClr val="212121"/>
                </a:solidFill>
                <a:latin typeface="Roboto"/>
              </a:rPr>
              <a:t>和 </a:t>
            </a:r>
            <a:r>
              <a:rPr lang="en-US" altLang="zh-CN" dirty="0">
                <a:solidFill>
                  <a:srgbClr val="212121"/>
                </a:solidFill>
                <a:latin typeface="Roboto"/>
              </a:rPr>
              <a:t>1 </a:t>
            </a:r>
            <a:r>
              <a:rPr lang="zh-CN" altLang="en-US" dirty="0">
                <a:solidFill>
                  <a:srgbClr val="212121"/>
                </a:solidFill>
                <a:latin typeface="Roboto"/>
              </a:rPr>
              <a:t>之间。巧合的是，</a:t>
            </a:r>
            <a:r>
              <a:rPr lang="en-US" altLang="zh-CN" b="1" dirty="0">
                <a:solidFill>
                  <a:srgbClr val="212121"/>
                </a:solidFill>
                <a:latin typeface="Roboto"/>
              </a:rPr>
              <a:t>S </a:t>
            </a:r>
            <a:r>
              <a:rPr lang="zh-CN" altLang="en-US" b="1" dirty="0">
                <a:solidFill>
                  <a:srgbClr val="212121"/>
                </a:solidFill>
                <a:latin typeface="Roboto"/>
              </a:rPr>
              <a:t>型函数</a:t>
            </a:r>
            <a:r>
              <a:rPr lang="zh-CN" altLang="en-US" dirty="0">
                <a:solidFill>
                  <a:srgbClr val="212121"/>
                </a:solidFill>
                <a:latin typeface="Roboto"/>
              </a:rPr>
              <a:t>生成的输出值正好具有这些特性，其定义如下：</a:t>
            </a:r>
          </a:p>
          <a:p>
            <a:endParaRPr lang="en-US" altLang="zh-CN" dirty="0">
              <a:solidFill>
                <a:srgbClr val="212121"/>
              </a:solidFill>
              <a:latin typeface="Roboto"/>
            </a:endParaRPr>
          </a:p>
          <a:p>
            <a:r>
              <a:rPr lang="en-US" altLang="zh-CN" dirty="0">
                <a:solidFill>
                  <a:srgbClr val="212121"/>
                </a:solidFill>
                <a:latin typeface="Roboto"/>
              </a:rPr>
              <a:t>S </a:t>
            </a:r>
            <a:r>
              <a:rPr lang="zh-CN" altLang="en-US" dirty="0">
                <a:solidFill>
                  <a:srgbClr val="212121"/>
                </a:solidFill>
                <a:latin typeface="Roboto"/>
              </a:rPr>
              <a:t>型函数会产生以下曲线图：</a:t>
            </a:r>
            <a:endParaRPr lang="zh-CN" altLang="en-US" b="0" i="0" dirty="0">
              <a:solidFill>
                <a:srgbClr val="212121"/>
              </a:solidFill>
              <a:effectLst/>
              <a:latin typeface="Roboto"/>
            </a:endParaRPr>
          </a:p>
        </p:txBody>
      </p:sp>
      <p:pic>
        <p:nvPicPr>
          <p:cNvPr id="6" name="图片 5">
            <a:extLst>
              <a:ext uri="{FF2B5EF4-FFF2-40B4-BE49-F238E27FC236}">
                <a16:creationId xmlns:a16="http://schemas.microsoft.com/office/drawing/2014/main" id="{BF4B087A-3F72-4BBC-995F-B63567D1C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1274" y="4428649"/>
            <a:ext cx="2895600" cy="2228850"/>
          </a:xfrm>
          <a:prstGeom prst="rect">
            <a:avLst/>
          </a:prstGeom>
        </p:spPr>
      </p:pic>
      <p:pic>
        <p:nvPicPr>
          <p:cNvPr id="5" name="图片 4">
            <a:extLst>
              <a:ext uri="{FF2B5EF4-FFF2-40B4-BE49-F238E27FC236}">
                <a16:creationId xmlns:a16="http://schemas.microsoft.com/office/drawing/2014/main" id="{5138787F-D1F7-41B6-AE5F-BD7E1F511BD9}"/>
              </a:ext>
            </a:extLst>
          </p:cNvPr>
          <p:cNvPicPr>
            <a:picLocks noChangeAspect="1"/>
          </p:cNvPicPr>
          <p:nvPr/>
        </p:nvPicPr>
        <p:blipFill>
          <a:blip r:embed="rId3"/>
          <a:stretch>
            <a:fillRect/>
          </a:stretch>
        </p:blipFill>
        <p:spPr>
          <a:xfrm>
            <a:off x="5495925" y="3654605"/>
            <a:ext cx="1200150" cy="561975"/>
          </a:xfrm>
          <a:prstGeom prst="rect">
            <a:avLst/>
          </a:prstGeom>
        </p:spPr>
      </p:pic>
    </p:spTree>
    <p:extLst>
      <p:ext uri="{BB962C8B-B14F-4D97-AF65-F5344CB8AC3E}">
        <p14:creationId xmlns:p14="http://schemas.microsoft.com/office/powerpoint/2010/main" val="26063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7B7A78-7FF3-4A28-A624-E06F7972EE88}"/>
              </a:ext>
            </a:extLst>
          </p:cNvPr>
          <p:cNvSpPr>
            <a:spLocks noGrp="1"/>
          </p:cNvSpPr>
          <p:nvPr>
            <p:ph type="title"/>
          </p:nvPr>
        </p:nvSpPr>
        <p:spPr/>
        <p:txBody>
          <a:bodyPr/>
          <a:lstStyle/>
          <a:p>
            <a:r>
              <a:rPr lang="zh-CN" altLang="en-US" dirty="0"/>
              <a:t>逻辑回归</a:t>
            </a:r>
          </a:p>
        </p:txBody>
      </p:sp>
      <p:sp>
        <p:nvSpPr>
          <p:cNvPr id="6" name="Rectangle 4">
            <a:extLst>
              <a:ext uri="{FF2B5EF4-FFF2-40B4-BE49-F238E27FC236}">
                <a16:creationId xmlns:a16="http://schemas.microsoft.com/office/drawing/2014/main" id="{AA66BD97-F153-4329-B2BA-65931A4C940F}"/>
              </a:ext>
            </a:extLst>
          </p:cNvPr>
          <p:cNvSpPr>
            <a:spLocks noChangeArrowheads="1"/>
          </p:cNvSpPr>
          <p:nvPr/>
        </p:nvSpPr>
        <p:spPr bwMode="auto">
          <a:xfrm>
            <a:off x="838200" y="1671596"/>
            <a:ext cx="10222350" cy="2954655"/>
          </a:xfrm>
          <a:prstGeom prst="rect">
            <a:avLst/>
          </a:prstGeom>
          <a:solidFill>
            <a:schemeClr val="bg1"/>
          </a:solidFill>
          <a:ln>
            <a:noFill/>
          </a:ln>
          <a:effectLs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如果 </a:t>
            </a:r>
            <a:r>
              <a:rPr kumimoji="0" lang="zh-CN" altLang="zh-CN" sz="1100" b="0" i="0" u="none" strike="noStrike" cap="none" normalizeH="0" baseline="0" dirty="0">
                <a:ln>
                  <a:noFill/>
                </a:ln>
                <a:solidFill>
                  <a:srgbClr val="37474F"/>
                </a:solidFill>
                <a:effectLst/>
                <a:latin typeface="Arial Unicode MS" panose="020B0604020202020204" pitchFamily="34" charset="-122"/>
                <a:ea typeface="Roboto Mono"/>
              </a:rPr>
              <a:t>z</a:t>
            </a:r>
            <a:r>
              <a:rPr kumimoji="0" lang="zh-CN" altLang="zh-CN" sz="1600" b="0" i="0" u="none" strike="noStrike" cap="none" normalizeH="0" baseline="0" dirty="0">
                <a:ln>
                  <a:noFill/>
                </a:ln>
                <a:solidFill>
                  <a:srgbClr val="212121"/>
                </a:solidFill>
                <a:effectLst/>
                <a:ea typeface="Roboto"/>
              </a:rPr>
              <a:t> </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表示使用逻辑回归训练的模型的线性层的输出，则 S 型(z) 函数会生成一个介于 0 和 1 之间的值（概率）。</a:t>
            </a:r>
            <a:endParaRPr kumimoji="0" lang="en-US" altLang="zh-CN" sz="1600" b="0" i="0" u="none" strike="noStrike" cap="none" normalizeH="0" baseline="0" dirty="0">
              <a:ln>
                <a:noFill/>
              </a:ln>
              <a:solidFill>
                <a:srgbClr val="212121"/>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用数学方法表示为：</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dirty="0">
              <a:ln>
                <a:noFill/>
              </a:ln>
              <a:solidFill>
                <a:srgbClr val="212121"/>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其中：</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y' 是特定样本的逻辑回归模型的输出。</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z 是 b + w</a:t>
            </a:r>
            <a:r>
              <a:rPr kumimoji="0" lang="zh-CN" altLang="zh-CN" sz="1600" b="0" i="0" u="none" strike="noStrike" cap="none" normalizeH="0" baseline="-30000" dirty="0">
                <a:ln>
                  <a:noFill/>
                </a:ln>
                <a:solidFill>
                  <a:srgbClr val="212121"/>
                </a:solidFill>
                <a:effectLst/>
                <a:latin typeface="Arial" panose="020B0604020202020204" pitchFamily="34" charset="0"/>
                <a:ea typeface="Roboto"/>
              </a:rPr>
              <a:t>1</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x</a:t>
            </a:r>
            <a:r>
              <a:rPr kumimoji="0" lang="zh-CN" altLang="zh-CN" sz="1600" b="0" i="0" u="none" strike="noStrike" cap="none" normalizeH="0" baseline="-30000" dirty="0">
                <a:ln>
                  <a:noFill/>
                </a:ln>
                <a:solidFill>
                  <a:srgbClr val="212121"/>
                </a:solidFill>
                <a:effectLst/>
                <a:latin typeface="Arial" panose="020B0604020202020204" pitchFamily="34" charset="0"/>
                <a:ea typeface="Roboto"/>
              </a:rPr>
              <a:t>1</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 + w</a:t>
            </a:r>
            <a:r>
              <a:rPr kumimoji="0" lang="zh-CN" altLang="zh-CN" sz="1600" b="0" i="0" u="none" strike="noStrike" cap="none" normalizeH="0" baseline="-30000" dirty="0">
                <a:ln>
                  <a:noFill/>
                </a:ln>
                <a:solidFill>
                  <a:srgbClr val="212121"/>
                </a:solidFill>
                <a:effectLst/>
                <a:latin typeface="Arial" panose="020B0604020202020204" pitchFamily="34" charset="0"/>
                <a:ea typeface="Roboto"/>
              </a:rPr>
              <a:t>2</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x</a:t>
            </a:r>
            <a:r>
              <a:rPr kumimoji="0" lang="zh-CN" altLang="zh-CN" sz="1600" b="0" i="0" u="none" strike="noStrike" cap="none" normalizeH="0" baseline="-30000" dirty="0">
                <a:ln>
                  <a:noFill/>
                </a:ln>
                <a:solidFill>
                  <a:srgbClr val="212121"/>
                </a:solidFill>
                <a:effectLst/>
                <a:latin typeface="Arial" panose="020B0604020202020204" pitchFamily="34" charset="0"/>
                <a:ea typeface="Roboto"/>
              </a:rPr>
              <a:t>2</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 + ... w</a:t>
            </a:r>
            <a:r>
              <a:rPr kumimoji="0" lang="zh-CN" altLang="zh-CN" sz="1600" b="0" i="0" u="none" strike="noStrike" cap="none" normalizeH="0" baseline="-30000" dirty="0">
                <a:ln>
                  <a:noFill/>
                </a:ln>
                <a:solidFill>
                  <a:srgbClr val="212121"/>
                </a:solidFill>
                <a:effectLst/>
                <a:latin typeface="Arial" panose="020B0604020202020204" pitchFamily="34" charset="0"/>
                <a:ea typeface="Roboto"/>
              </a:rPr>
              <a:t>N</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x</a:t>
            </a:r>
            <a:r>
              <a:rPr kumimoji="0" lang="zh-CN" altLang="zh-CN" sz="1600" b="0" i="0" u="none" strike="noStrike" cap="none" normalizeH="0" baseline="-30000" dirty="0">
                <a:ln>
                  <a:noFill/>
                </a:ln>
                <a:solidFill>
                  <a:srgbClr val="212121"/>
                </a:solidFill>
                <a:effectLst/>
                <a:latin typeface="Arial" panose="020B0604020202020204" pitchFamily="34" charset="0"/>
                <a:ea typeface="Roboto"/>
              </a:rPr>
              <a:t>N</a:t>
            </a:r>
            <a:endParaRPr kumimoji="0" lang="zh-CN" altLang="zh-CN" sz="1600" b="0" i="0" u="none" strike="noStrike" cap="none" normalizeH="0" baseline="0" dirty="0">
              <a:ln>
                <a:noFill/>
              </a:ln>
              <a:solidFill>
                <a:srgbClr val="212121"/>
              </a:solidFill>
              <a:effectLst/>
              <a:latin typeface="Arial" panose="020B0604020202020204" pitchFamily="34" charset="0"/>
              <a:ea typeface="Roboto"/>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“w”值是该模型学习的权重和偏差。</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“x”值是特定样本的特征值。</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请注意，“z”也称为“对数几率”，因为 S 型函数的对立面表示，</a:t>
            </a:r>
            <a:endParaRPr kumimoji="0" lang="en-US" altLang="zh-CN" sz="1600" b="0" i="0" u="none" strike="noStrike" cap="none" normalizeH="0" baseline="0" dirty="0">
              <a:ln>
                <a:noFill/>
              </a:ln>
              <a:solidFill>
                <a:srgbClr val="212121"/>
              </a:solidFill>
              <a:effectLst/>
              <a:latin typeface="Arial" panose="020B0604020202020204" pitchFamily="34" charset="0"/>
              <a:ea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100" dirty="0">
                <a:solidFill>
                  <a:srgbClr val="37474F"/>
                </a:solidFill>
                <a:latin typeface="Arial Unicode MS" panose="020B0604020202020204" pitchFamily="34" charset="-122"/>
                <a:ea typeface="Roboto"/>
              </a:rPr>
              <a:t>z</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可定义为标签“1”</a:t>
            </a:r>
            <a:r>
              <a:rPr kumimoji="0" lang="zh-CN" altLang="en-US" sz="1600" b="0" i="0" u="none" strike="noStrike" cap="none" normalizeH="0" baseline="0" dirty="0">
                <a:ln>
                  <a:noFill/>
                </a:ln>
                <a:solidFill>
                  <a:srgbClr val="212121"/>
                </a:solidFill>
                <a:effectLst/>
                <a:latin typeface="Arial" panose="020B0604020202020204" pitchFamily="34" charset="0"/>
                <a:ea typeface="Roboto"/>
              </a:rPr>
              <a:t> </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的概率除以标签“0”</a:t>
            </a:r>
            <a:r>
              <a:rPr kumimoji="0" lang="zh-CN" altLang="en-US" sz="1600" b="0" i="0" u="none" strike="noStrike" cap="none" normalizeH="0" baseline="0" dirty="0">
                <a:ln>
                  <a:noFill/>
                </a:ln>
                <a:solidFill>
                  <a:srgbClr val="212121"/>
                </a:solidFill>
                <a:effectLst/>
                <a:latin typeface="Arial" panose="020B0604020202020204" pitchFamily="34" charset="0"/>
                <a:ea typeface="Roboto"/>
              </a:rPr>
              <a:t> </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的概率得出的值的对数：</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z=log(y1−y)</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以下是具有机器学习标签的 S 型函数：</a:t>
            </a:r>
            <a:endParaRPr kumimoji="0" lang="zh-CN" altLang="zh-CN" sz="24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A17B62CC-7F26-4663-AB61-97054F8AE2A8}"/>
              </a:ext>
            </a:extLst>
          </p:cNvPr>
          <p:cNvPicPr>
            <a:picLocks noChangeAspect="1"/>
          </p:cNvPicPr>
          <p:nvPr/>
        </p:nvPicPr>
        <p:blipFill>
          <a:blip r:embed="rId2"/>
          <a:stretch>
            <a:fillRect/>
          </a:stretch>
        </p:blipFill>
        <p:spPr>
          <a:xfrm>
            <a:off x="6523587" y="3472724"/>
            <a:ext cx="4648975" cy="2954655"/>
          </a:xfrm>
          <a:prstGeom prst="rect">
            <a:avLst/>
          </a:prstGeom>
        </p:spPr>
      </p:pic>
      <p:pic>
        <p:nvPicPr>
          <p:cNvPr id="3" name="图片 2">
            <a:extLst>
              <a:ext uri="{FF2B5EF4-FFF2-40B4-BE49-F238E27FC236}">
                <a16:creationId xmlns:a16="http://schemas.microsoft.com/office/drawing/2014/main" id="{14E0CF39-5D35-4578-B80E-EF7ABAE4EE62}"/>
              </a:ext>
            </a:extLst>
          </p:cNvPr>
          <p:cNvPicPr>
            <a:picLocks noChangeAspect="1"/>
          </p:cNvPicPr>
          <p:nvPr/>
        </p:nvPicPr>
        <p:blipFill>
          <a:blip r:embed="rId3"/>
          <a:stretch>
            <a:fillRect/>
          </a:stretch>
        </p:blipFill>
        <p:spPr>
          <a:xfrm>
            <a:off x="5190087" y="2086426"/>
            <a:ext cx="1333500" cy="504825"/>
          </a:xfrm>
          <a:prstGeom prst="rect">
            <a:avLst/>
          </a:prstGeom>
        </p:spPr>
      </p:pic>
    </p:spTree>
    <p:extLst>
      <p:ext uri="{BB962C8B-B14F-4D97-AF65-F5344CB8AC3E}">
        <p14:creationId xmlns:p14="http://schemas.microsoft.com/office/powerpoint/2010/main" val="450267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DC55C-BE86-4CB9-83A0-30D6032699F3}"/>
              </a:ext>
            </a:extLst>
          </p:cNvPr>
          <p:cNvSpPr>
            <a:spLocks noGrp="1"/>
          </p:cNvSpPr>
          <p:nvPr>
            <p:ph type="title"/>
          </p:nvPr>
        </p:nvSpPr>
        <p:spPr/>
        <p:txBody>
          <a:bodyPr/>
          <a:lstStyle/>
          <a:p>
            <a:r>
              <a:rPr lang="zh-CN" altLang="en-US" dirty="0"/>
              <a:t>逻辑回归的损失函数</a:t>
            </a:r>
          </a:p>
        </p:txBody>
      </p:sp>
      <p:sp>
        <p:nvSpPr>
          <p:cNvPr id="3" name="矩形 2">
            <a:extLst>
              <a:ext uri="{FF2B5EF4-FFF2-40B4-BE49-F238E27FC236}">
                <a16:creationId xmlns:a16="http://schemas.microsoft.com/office/drawing/2014/main" id="{44524A7B-CD31-45D2-B15D-6DBA1BDF3480}"/>
              </a:ext>
            </a:extLst>
          </p:cNvPr>
          <p:cNvSpPr/>
          <p:nvPr/>
        </p:nvSpPr>
        <p:spPr>
          <a:xfrm>
            <a:off x="926969" y="1559839"/>
            <a:ext cx="6096000" cy="646331"/>
          </a:xfrm>
          <a:prstGeom prst="rect">
            <a:avLst/>
          </a:prstGeom>
        </p:spPr>
        <p:txBody>
          <a:bodyPr>
            <a:spAutoFit/>
          </a:bodyPr>
          <a:lstStyle/>
          <a:p>
            <a:r>
              <a:rPr lang="zh-CN" altLang="en-US" dirty="0">
                <a:solidFill>
                  <a:srgbClr val="212121"/>
                </a:solidFill>
                <a:latin typeface="Roboto"/>
              </a:rPr>
              <a:t>线性回归的损失函数是平方损失。逻辑回归的损失函数是</a:t>
            </a:r>
            <a:r>
              <a:rPr lang="zh-CN" altLang="en-US" b="1" dirty="0">
                <a:solidFill>
                  <a:srgbClr val="212121"/>
                </a:solidFill>
                <a:latin typeface="Roboto"/>
              </a:rPr>
              <a:t>对数损失函数</a:t>
            </a:r>
            <a:r>
              <a:rPr lang="zh-CN" altLang="en-US" dirty="0">
                <a:solidFill>
                  <a:srgbClr val="212121"/>
                </a:solidFill>
                <a:latin typeface="Roboto"/>
              </a:rPr>
              <a:t>，定义如下：</a:t>
            </a:r>
            <a:endParaRPr lang="zh-CN" altLang="en-US" dirty="0"/>
          </a:p>
        </p:txBody>
      </p:sp>
      <p:pic>
        <p:nvPicPr>
          <p:cNvPr id="4" name="图片 3">
            <a:extLst>
              <a:ext uri="{FF2B5EF4-FFF2-40B4-BE49-F238E27FC236}">
                <a16:creationId xmlns:a16="http://schemas.microsoft.com/office/drawing/2014/main" id="{6D29C593-CFD4-44B7-9741-E4F45CF7D17A}"/>
              </a:ext>
            </a:extLst>
          </p:cNvPr>
          <p:cNvPicPr>
            <a:picLocks noChangeAspect="1"/>
          </p:cNvPicPr>
          <p:nvPr/>
        </p:nvPicPr>
        <p:blipFill>
          <a:blip r:embed="rId2"/>
          <a:stretch>
            <a:fillRect/>
          </a:stretch>
        </p:blipFill>
        <p:spPr>
          <a:xfrm>
            <a:off x="4066292" y="2206170"/>
            <a:ext cx="4229100" cy="533400"/>
          </a:xfrm>
          <a:prstGeom prst="rect">
            <a:avLst/>
          </a:prstGeom>
        </p:spPr>
      </p:pic>
      <p:sp>
        <p:nvSpPr>
          <p:cNvPr id="5" name="矩形 4">
            <a:extLst>
              <a:ext uri="{FF2B5EF4-FFF2-40B4-BE49-F238E27FC236}">
                <a16:creationId xmlns:a16="http://schemas.microsoft.com/office/drawing/2014/main" id="{BBC8E947-7351-413A-BD87-DE341B4FC93E}"/>
              </a:ext>
            </a:extLst>
          </p:cNvPr>
          <p:cNvSpPr/>
          <p:nvPr/>
        </p:nvSpPr>
        <p:spPr>
          <a:xfrm>
            <a:off x="926968" y="3220670"/>
            <a:ext cx="10426831" cy="1754326"/>
          </a:xfrm>
          <a:prstGeom prst="rect">
            <a:avLst/>
          </a:prstGeom>
        </p:spPr>
        <p:txBody>
          <a:bodyPr wrap="square">
            <a:spAutoFit/>
          </a:bodyPr>
          <a:lstStyle/>
          <a:p>
            <a:r>
              <a:rPr lang="zh-CN" altLang="en-US" dirty="0">
                <a:solidFill>
                  <a:srgbClr val="212121"/>
                </a:solidFill>
                <a:latin typeface="Roboto"/>
              </a:rPr>
              <a:t>其中：</a:t>
            </a:r>
          </a:p>
          <a:p>
            <a:pPr>
              <a:buFont typeface="Arial" panose="020B0604020202020204" pitchFamily="34" charset="0"/>
              <a:buChar char="•"/>
            </a:pPr>
            <a:r>
              <a:rPr lang="en-US" altLang="zh-CN" dirty="0">
                <a:solidFill>
                  <a:srgbClr val="212121"/>
                </a:solidFill>
                <a:latin typeface="Roboto"/>
              </a:rPr>
              <a:t>(x, y)</a:t>
            </a:r>
            <a:r>
              <a:rPr lang="zh-CN" altLang="en-US" dirty="0">
                <a:solidFill>
                  <a:srgbClr val="212121"/>
                </a:solidFill>
                <a:latin typeface="Roboto"/>
              </a:rPr>
              <a:t>∈</a:t>
            </a:r>
            <a:r>
              <a:rPr lang="en-US" altLang="zh-CN" dirty="0">
                <a:solidFill>
                  <a:srgbClr val="212121"/>
                </a:solidFill>
                <a:latin typeface="Roboto"/>
              </a:rPr>
              <a:t>D; D </a:t>
            </a:r>
            <a:r>
              <a:rPr lang="zh-CN" altLang="en-US" dirty="0">
                <a:solidFill>
                  <a:srgbClr val="212121"/>
                </a:solidFill>
                <a:latin typeface="Roboto"/>
              </a:rPr>
              <a:t>是包含很多有标签样本 </a:t>
            </a:r>
            <a:r>
              <a:rPr lang="en-US" altLang="zh-CN" dirty="0">
                <a:solidFill>
                  <a:srgbClr val="212121"/>
                </a:solidFill>
                <a:latin typeface="Roboto"/>
              </a:rPr>
              <a:t>(</a:t>
            </a:r>
            <a:r>
              <a:rPr lang="en-US" altLang="zh-CN" dirty="0" err="1">
                <a:solidFill>
                  <a:srgbClr val="212121"/>
                </a:solidFill>
                <a:latin typeface="Roboto"/>
              </a:rPr>
              <a:t>x,y</a:t>
            </a:r>
            <a:r>
              <a:rPr lang="en-US" altLang="zh-CN" dirty="0">
                <a:solidFill>
                  <a:srgbClr val="212121"/>
                </a:solidFill>
                <a:latin typeface="Roboto"/>
              </a:rPr>
              <a:t>) </a:t>
            </a:r>
            <a:r>
              <a:rPr lang="zh-CN" altLang="en-US" dirty="0">
                <a:solidFill>
                  <a:srgbClr val="212121"/>
                </a:solidFill>
                <a:latin typeface="Roboto"/>
              </a:rPr>
              <a:t>的数据集。</a:t>
            </a:r>
          </a:p>
          <a:p>
            <a:pPr>
              <a:buFont typeface="Arial" panose="020B0604020202020204" pitchFamily="34" charset="0"/>
              <a:buChar char="•"/>
            </a:pPr>
            <a:r>
              <a:rPr lang="zh-CN" altLang="en-US" dirty="0">
                <a:solidFill>
                  <a:srgbClr val="212121"/>
                </a:solidFill>
                <a:latin typeface="Roboto"/>
              </a:rPr>
              <a:t>“</a:t>
            </a:r>
            <a:r>
              <a:rPr lang="en-US" altLang="zh-CN" dirty="0">
                <a:solidFill>
                  <a:srgbClr val="212121"/>
                </a:solidFill>
                <a:latin typeface="Roboto"/>
              </a:rPr>
              <a:t>y”</a:t>
            </a:r>
            <a:r>
              <a:rPr lang="zh-CN" altLang="en-US" dirty="0">
                <a:solidFill>
                  <a:srgbClr val="212121"/>
                </a:solidFill>
                <a:latin typeface="Roboto"/>
              </a:rPr>
              <a:t>是有标签样本中的标签。由于这是逻辑回归，因此“</a:t>
            </a:r>
            <a:r>
              <a:rPr lang="en-US" altLang="zh-CN" dirty="0">
                <a:solidFill>
                  <a:srgbClr val="212121"/>
                </a:solidFill>
                <a:latin typeface="Roboto"/>
              </a:rPr>
              <a:t>y”</a:t>
            </a:r>
            <a:r>
              <a:rPr lang="zh-CN" altLang="en-US" dirty="0">
                <a:solidFill>
                  <a:srgbClr val="212121"/>
                </a:solidFill>
                <a:latin typeface="Roboto"/>
              </a:rPr>
              <a:t>的每个值必须是 </a:t>
            </a:r>
            <a:r>
              <a:rPr lang="en-US" altLang="zh-CN" dirty="0">
                <a:solidFill>
                  <a:srgbClr val="212121"/>
                </a:solidFill>
                <a:latin typeface="Roboto"/>
              </a:rPr>
              <a:t>0 </a:t>
            </a:r>
            <a:r>
              <a:rPr lang="zh-CN" altLang="en-US" dirty="0">
                <a:solidFill>
                  <a:srgbClr val="212121"/>
                </a:solidFill>
                <a:latin typeface="Roboto"/>
              </a:rPr>
              <a:t>或 </a:t>
            </a:r>
            <a:r>
              <a:rPr lang="en-US" altLang="zh-CN" dirty="0">
                <a:solidFill>
                  <a:srgbClr val="212121"/>
                </a:solidFill>
                <a:latin typeface="Roboto"/>
              </a:rPr>
              <a:t>1</a:t>
            </a:r>
            <a:r>
              <a:rPr lang="zh-CN" altLang="en-US" dirty="0">
                <a:solidFill>
                  <a:srgbClr val="212121"/>
                </a:solidFill>
                <a:latin typeface="Roboto"/>
              </a:rPr>
              <a:t>。</a:t>
            </a:r>
          </a:p>
          <a:p>
            <a:pPr>
              <a:buFont typeface="Arial" panose="020B0604020202020204" pitchFamily="34" charset="0"/>
              <a:buChar char="•"/>
            </a:pPr>
            <a:r>
              <a:rPr lang="zh-CN" altLang="en-US" dirty="0">
                <a:solidFill>
                  <a:srgbClr val="212121"/>
                </a:solidFill>
                <a:latin typeface="Roboto"/>
              </a:rPr>
              <a:t>“</a:t>
            </a:r>
            <a:r>
              <a:rPr lang="en-US" altLang="zh-CN" dirty="0">
                <a:solidFill>
                  <a:srgbClr val="212121"/>
                </a:solidFill>
                <a:latin typeface="Roboto"/>
              </a:rPr>
              <a:t>y'”</a:t>
            </a:r>
            <a:r>
              <a:rPr lang="zh-CN" altLang="en-US" dirty="0">
                <a:solidFill>
                  <a:srgbClr val="212121"/>
                </a:solidFill>
                <a:latin typeface="Roboto"/>
              </a:rPr>
              <a:t>是对于特征集“</a:t>
            </a:r>
            <a:r>
              <a:rPr lang="en-US" altLang="zh-CN" dirty="0">
                <a:solidFill>
                  <a:srgbClr val="212121"/>
                </a:solidFill>
                <a:latin typeface="Roboto"/>
              </a:rPr>
              <a:t>x”</a:t>
            </a:r>
            <a:r>
              <a:rPr lang="zh-CN" altLang="en-US" dirty="0">
                <a:solidFill>
                  <a:srgbClr val="212121"/>
                </a:solidFill>
                <a:latin typeface="Roboto"/>
              </a:rPr>
              <a:t>的预测值（介于 </a:t>
            </a:r>
            <a:r>
              <a:rPr lang="en-US" altLang="zh-CN" dirty="0">
                <a:solidFill>
                  <a:srgbClr val="212121"/>
                </a:solidFill>
                <a:latin typeface="Roboto"/>
              </a:rPr>
              <a:t>0 </a:t>
            </a:r>
            <a:r>
              <a:rPr lang="zh-CN" altLang="en-US" dirty="0">
                <a:solidFill>
                  <a:srgbClr val="212121"/>
                </a:solidFill>
                <a:latin typeface="Roboto"/>
              </a:rPr>
              <a:t>和 </a:t>
            </a:r>
            <a:r>
              <a:rPr lang="en-US" altLang="zh-CN" dirty="0">
                <a:solidFill>
                  <a:srgbClr val="212121"/>
                </a:solidFill>
                <a:latin typeface="Roboto"/>
              </a:rPr>
              <a:t>1 </a:t>
            </a:r>
            <a:r>
              <a:rPr lang="zh-CN" altLang="en-US" dirty="0">
                <a:solidFill>
                  <a:srgbClr val="212121"/>
                </a:solidFill>
                <a:latin typeface="Roboto"/>
              </a:rPr>
              <a:t>之间）。</a:t>
            </a:r>
          </a:p>
          <a:p>
            <a:r>
              <a:rPr lang="zh-CN" altLang="en-US" dirty="0">
                <a:solidFill>
                  <a:srgbClr val="212121"/>
                </a:solidFill>
                <a:latin typeface="Roboto"/>
              </a:rPr>
              <a:t>对数损失函数的方程式与 </a:t>
            </a:r>
            <a:r>
              <a:rPr lang="en-US" altLang="zh-CN" dirty="0">
                <a:solidFill>
                  <a:srgbClr val="039BE5"/>
                </a:solidFill>
                <a:latin typeface="Roboto"/>
                <a:hlinkClick r:id="rId3"/>
              </a:rPr>
              <a:t>Shannon </a:t>
            </a:r>
            <a:r>
              <a:rPr lang="zh-CN" altLang="en-US" dirty="0">
                <a:solidFill>
                  <a:srgbClr val="039BE5"/>
                </a:solidFill>
                <a:latin typeface="Roboto"/>
                <a:hlinkClick r:id="rId3"/>
              </a:rPr>
              <a:t>信息论中的熵测量</a:t>
            </a:r>
            <a:r>
              <a:rPr lang="zh-CN" altLang="en-US" dirty="0">
                <a:solidFill>
                  <a:srgbClr val="212121"/>
                </a:solidFill>
                <a:latin typeface="Roboto"/>
              </a:rPr>
              <a:t>密切相关。假设“</a:t>
            </a:r>
            <a:r>
              <a:rPr lang="en-US" altLang="zh-CN" dirty="0">
                <a:solidFill>
                  <a:srgbClr val="212121"/>
                </a:solidFill>
                <a:latin typeface="Roboto"/>
              </a:rPr>
              <a:t>y”</a:t>
            </a:r>
            <a:r>
              <a:rPr lang="zh-CN" altLang="en-US" dirty="0">
                <a:solidFill>
                  <a:srgbClr val="212121"/>
                </a:solidFill>
                <a:latin typeface="Roboto"/>
              </a:rPr>
              <a:t>属于</a:t>
            </a:r>
            <a:r>
              <a:rPr lang="zh-CN" altLang="en-US" dirty="0">
                <a:solidFill>
                  <a:srgbClr val="039BE5"/>
                </a:solidFill>
                <a:latin typeface="Roboto"/>
                <a:hlinkClick r:id="rId4"/>
              </a:rPr>
              <a:t>伯努利分布</a:t>
            </a:r>
            <a:r>
              <a:rPr lang="zh-CN" altLang="en-US" dirty="0">
                <a:solidFill>
                  <a:srgbClr val="212121"/>
                </a:solidFill>
                <a:latin typeface="Roboto"/>
              </a:rPr>
              <a:t>，它也是</a:t>
            </a:r>
            <a:r>
              <a:rPr lang="zh-CN" altLang="en-US" dirty="0">
                <a:solidFill>
                  <a:srgbClr val="039BE5"/>
                </a:solidFill>
                <a:latin typeface="Roboto"/>
                <a:hlinkClick r:id="rId5"/>
              </a:rPr>
              <a:t>似然函数</a:t>
            </a:r>
            <a:r>
              <a:rPr lang="zh-CN" altLang="en-US" dirty="0">
                <a:solidFill>
                  <a:srgbClr val="212121"/>
                </a:solidFill>
                <a:latin typeface="Roboto"/>
              </a:rPr>
              <a:t>的负对数。实际上，最大限度地降低损失函数的值会生成最大的似然估计值。</a:t>
            </a:r>
            <a:endParaRPr lang="zh-CN" altLang="en-US" b="0" i="0" dirty="0">
              <a:solidFill>
                <a:srgbClr val="212121"/>
              </a:solidFill>
              <a:effectLst/>
              <a:latin typeface="Roboto"/>
            </a:endParaRPr>
          </a:p>
        </p:txBody>
      </p:sp>
    </p:spTree>
    <p:extLst>
      <p:ext uri="{BB962C8B-B14F-4D97-AF65-F5344CB8AC3E}">
        <p14:creationId xmlns:p14="http://schemas.microsoft.com/office/powerpoint/2010/main" val="35652222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7ECC1A-8CB7-4F83-A5F7-D519BA980E62}"/>
              </a:ext>
            </a:extLst>
          </p:cNvPr>
          <p:cNvSpPr>
            <a:spLocks noGrp="1"/>
          </p:cNvSpPr>
          <p:nvPr>
            <p:ph type="title"/>
          </p:nvPr>
        </p:nvSpPr>
        <p:spPr/>
        <p:txBody>
          <a:bodyPr/>
          <a:lstStyle/>
          <a:p>
            <a:r>
              <a:rPr lang="zh-CN" altLang="en-US" dirty="0"/>
              <a:t>分类 </a:t>
            </a:r>
            <a:r>
              <a:rPr lang="en-US" altLang="zh-CN" dirty="0"/>
              <a:t>(Classification)</a:t>
            </a:r>
            <a:r>
              <a:rPr lang="zh-CN" altLang="en-US" dirty="0"/>
              <a:t>：真与假以及正类别与负类别</a:t>
            </a:r>
          </a:p>
        </p:txBody>
      </p:sp>
      <p:pic>
        <p:nvPicPr>
          <p:cNvPr id="3" name="图片 2">
            <a:extLst>
              <a:ext uri="{FF2B5EF4-FFF2-40B4-BE49-F238E27FC236}">
                <a16:creationId xmlns:a16="http://schemas.microsoft.com/office/drawing/2014/main" id="{67CA9726-57DE-4853-A3E6-54CE2D9FCA21}"/>
              </a:ext>
            </a:extLst>
          </p:cNvPr>
          <p:cNvPicPr>
            <a:picLocks noChangeAspect="1"/>
          </p:cNvPicPr>
          <p:nvPr/>
        </p:nvPicPr>
        <p:blipFill>
          <a:blip r:embed="rId2"/>
          <a:stretch>
            <a:fillRect/>
          </a:stretch>
        </p:blipFill>
        <p:spPr>
          <a:xfrm>
            <a:off x="981566" y="2290713"/>
            <a:ext cx="8305800" cy="3200400"/>
          </a:xfrm>
          <a:prstGeom prst="rect">
            <a:avLst/>
          </a:prstGeom>
        </p:spPr>
      </p:pic>
    </p:spTree>
    <p:extLst>
      <p:ext uri="{BB962C8B-B14F-4D97-AF65-F5344CB8AC3E}">
        <p14:creationId xmlns:p14="http://schemas.microsoft.com/office/powerpoint/2010/main" val="56541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82C13-556B-467B-9A1C-03FA068B847D}"/>
              </a:ext>
            </a:extLst>
          </p:cNvPr>
          <p:cNvSpPr>
            <a:spLocks noGrp="1"/>
          </p:cNvSpPr>
          <p:nvPr>
            <p:ph type="title"/>
          </p:nvPr>
        </p:nvSpPr>
        <p:spPr/>
        <p:txBody>
          <a:bodyPr/>
          <a:lstStyle/>
          <a:p>
            <a:r>
              <a:rPr lang="zh-CN" altLang="en-US" dirty="0"/>
              <a:t>分类 </a:t>
            </a:r>
            <a:r>
              <a:rPr lang="en-US" altLang="zh-CN" dirty="0"/>
              <a:t>(Classification)</a:t>
            </a:r>
            <a:r>
              <a:rPr lang="zh-CN" altLang="en-US" dirty="0"/>
              <a:t>：准确率</a:t>
            </a:r>
          </a:p>
        </p:txBody>
      </p:sp>
      <p:pic>
        <p:nvPicPr>
          <p:cNvPr id="3" name="图片 2">
            <a:extLst>
              <a:ext uri="{FF2B5EF4-FFF2-40B4-BE49-F238E27FC236}">
                <a16:creationId xmlns:a16="http://schemas.microsoft.com/office/drawing/2014/main" id="{C050521A-3BF0-4591-BC3C-489F6F9A098E}"/>
              </a:ext>
            </a:extLst>
          </p:cNvPr>
          <p:cNvPicPr>
            <a:picLocks noChangeAspect="1"/>
          </p:cNvPicPr>
          <p:nvPr/>
        </p:nvPicPr>
        <p:blipFill>
          <a:blip r:embed="rId2"/>
          <a:stretch>
            <a:fillRect/>
          </a:stretch>
        </p:blipFill>
        <p:spPr>
          <a:xfrm>
            <a:off x="1061742" y="1937552"/>
            <a:ext cx="6851550" cy="1927438"/>
          </a:xfrm>
          <a:prstGeom prst="rect">
            <a:avLst/>
          </a:prstGeom>
        </p:spPr>
      </p:pic>
    </p:spTree>
    <p:extLst>
      <p:ext uri="{BB962C8B-B14F-4D97-AF65-F5344CB8AC3E}">
        <p14:creationId xmlns:p14="http://schemas.microsoft.com/office/powerpoint/2010/main" val="154242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6D7D71-2227-4071-BF6E-F1423BE5C262}"/>
              </a:ext>
            </a:extLst>
          </p:cNvPr>
          <p:cNvSpPr>
            <a:spLocks noGrp="1"/>
          </p:cNvSpPr>
          <p:nvPr>
            <p:ph type="title"/>
          </p:nvPr>
        </p:nvSpPr>
        <p:spPr/>
        <p:txBody>
          <a:bodyPr/>
          <a:lstStyle/>
          <a:p>
            <a:r>
              <a:rPr lang="zh-CN" altLang="en-US" dirty="0"/>
              <a:t>分类 </a:t>
            </a:r>
            <a:r>
              <a:rPr lang="en-US" altLang="zh-CN" dirty="0"/>
              <a:t>(Classification)</a:t>
            </a:r>
            <a:r>
              <a:rPr lang="zh-CN" altLang="en-US" dirty="0"/>
              <a:t>：精确率、召回率和</a:t>
            </a:r>
            <a:r>
              <a:rPr lang="en-US" altLang="zh-CN" dirty="0"/>
              <a:t>F1</a:t>
            </a:r>
            <a:endParaRPr lang="zh-CN" altLang="en-US" dirty="0"/>
          </a:p>
        </p:txBody>
      </p:sp>
      <p:pic>
        <p:nvPicPr>
          <p:cNvPr id="3" name="图片 2">
            <a:extLst>
              <a:ext uri="{FF2B5EF4-FFF2-40B4-BE49-F238E27FC236}">
                <a16:creationId xmlns:a16="http://schemas.microsoft.com/office/drawing/2014/main" id="{F705E61B-9ADA-44B7-A5DF-8F3F38454B57}"/>
              </a:ext>
            </a:extLst>
          </p:cNvPr>
          <p:cNvPicPr>
            <a:picLocks noChangeAspect="1"/>
          </p:cNvPicPr>
          <p:nvPr/>
        </p:nvPicPr>
        <p:blipFill>
          <a:blip r:embed="rId2"/>
          <a:stretch>
            <a:fillRect/>
          </a:stretch>
        </p:blipFill>
        <p:spPr>
          <a:xfrm>
            <a:off x="1187531" y="2688897"/>
            <a:ext cx="2880383" cy="1232653"/>
          </a:xfrm>
          <a:prstGeom prst="rect">
            <a:avLst/>
          </a:prstGeom>
        </p:spPr>
      </p:pic>
      <p:pic>
        <p:nvPicPr>
          <p:cNvPr id="4" name="图片 3">
            <a:extLst>
              <a:ext uri="{FF2B5EF4-FFF2-40B4-BE49-F238E27FC236}">
                <a16:creationId xmlns:a16="http://schemas.microsoft.com/office/drawing/2014/main" id="{5D6E6431-1461-4A63-8BD0-A0CD41E2DE10}"/>
              </a:ext>
            </a:extLst>
          </p:cNvPr>
          <p:cNvPicPr>
            <a:picLocks noChangeAspect="1"/>
          </p:cNvPicPr>
          <p:nvPr/>
        </p:nvPicPr>
        <p:blipFill>
          <a:blip r:embed="rId3"/>
          <a:stretch>
            <a:fillRect/>
          </a:stretch>
        </p:blipFill>
        <p:spPr>
          <a:xfrm>
            <a:off x="5777206" y="2688898"/>
            <a:ext cx="3427043" cy="1232652"/>
          </a:xfrm>
          <a:prstGeom prst="rect">
            <a:avLst/>
          </a:prstGeom>
        </p:spPr>
      </p:pic>
      <p:pic>
        <p:nvPicPr>
          <p:cNvPr id="5" name="图片 4">
            <a:extLst>
              <a:ext uri="{FF2B5EF4-FFF2-40B4-BE49-F238E27FC236}">
                <a16:creationId xmlns:a16="http://schemas.microsoft.com/office/drawing/2014/main" id="{5477D8D5-5252-4332-92B1-77B229651925}"/>
              </a:ext>
            </a:extLst>
          </p:cNvPr>
          <p:cNvPicPr>
            <a:picLocks noChangeAspect="1"/>
          </p:cNvPicPr>
          <p:nvPr/>
        </p:nvPicPr>
        <p:blipFill>
          <a:blip r:embed="rId4"/>
          <a:stretch>
            <a:fillRect/>
          </a:stretch>
        </p:blipFill>
        <p:spPr>
          <a:xfrm>
            <a:off x="1012749" y="4344382"/>
            <a:ext cx="8191500" cy="1638300"/>
          </a:xfrm>
          <a:prstGeom prst="rect">
            <a:avLst/>
          </a:prstGeom>
        </p:spPr>
      </p:pic>
    </p:spTree>
    <p:extLst>
      <p:ext uri="{BB962C8B-B14F-4D97-AF65-F5344CB8AC3E}">
        <p14:creationId xmlns:p14="http://schemas.microsoft.com/office/powerpoint/2010/main" val="23918223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8AB8E-F2FB-4A4E-9990-340A11E51DDB}"/>
              </a:ext>
            </a:extLst>
          </p:cNvPr>
          <p:cNvSpPr>
            <a:spLocks noGrp="1"/>
          </p:cNvSpPr>
          <p:nvPr>
            <p:ph type="title"/>
          </p:nvPr>
        </p:nvSpPr>
        <p:spPr/>
        <p:txBody>
          <a:bodyPr/>
          <a:lstStyle/>
          <a:p>
            <a:r>
              <a:rPr lang="zh-CN" altLang="en-US" dirty="0"/>
              <a:t>分类 </a:t>
            </a:r>
            <a:r>
              <a:rPr lang="en-US" altLang="zh-CN" dirty="0"/>
              <a:t>(Classification)</a:t>
            </a:r>
            <a:r>
              <a:rPr lang="zh-CN" altLang="en-US" dirty="0"/>
              <a:t>：</a:t>
            </a:r>
            <a:r>
              <a:rPr lang="en-US" altLang="zh-CN" dirty="0"/>
              <a:t>ROC </a:t>
            </a:r>
            <a:r>
              <a:rPr lang="zh-CN" altLang="en-US" dirty="0"/>
              <a:t>和曲线下面积</a:t>
            </a:r>
          </a:p>
        </p:txBody>
      </p:sp>
      <p:pic>
        <p:nvPicPr>
          <p:cNvPr id="3" name="图片 2">
            <a:extLst>
              <a:ext uri="{FF2B5EF4-FFF2-40B4-BE49-F238E27FC236}">
                <a16:creationId xmlns:a16="http://schemas.microsoft.com/office/drawing/2014/main" id="{CC889DD8-4062-4DEE-A618-E68C9E867ED3}"/>
              </a:ext>
            </a:extLst>
          </p:cNvPr>
          <p:cNvPicPr>
            <a:picLocks noChangeAspect="1"/>
          </p:cNvPicPr>
          <p:nvPr/>
        </p:nvPicPr>
        <p:blipFill>
          <a:blip r:embed="rId2"/>
          <a:stretch>
            <a:fillRect/>
          </a:stretch>
        </p:blipFill>
        <p:spPr>
          <a:xfrm>
            <a:off x="1072053" y="1830174"/>
            <a:ext cx="8124825" cy="2933700"/>
          </a:xfrm>
          <a:prstGeom prst="rect">
            <a:avLst/>
          </a:prstGeom>
        </p:spPr>
      </p:pic>
      <p:pic>
        <p:nvPicPr>
          <p:cNvPr id="4" name="图片 3">
            <a:extLst>
              <a:ext uri="{FF2B5EF4-FFF2-40B4-BE49-F238E27FC236}">
                <a16:creationId xmlns:a16="http://schemas.microsoft.com/office/drawing/2014/main" id="{9F05223C-D516-4608-8675-68EE1C7C44AE}"/>
              </a:ext>
            </a:extLst>
          </p:cNvPr>
          <p:cNvPicPr>
            <a:picLocks noChangeAspect="1"/>
          </p:cNvPicPr>
          <p:nvPr/>
        </p:nvPicPr>
        <p:blipFill>
          <a:blip r:embed="rId3"/>
          <a:stretch>
            <a:fillRect/>
          </a:stretch>
        </p:blipFill>
        <p:spPr>
          <a:xfrm>
            <a:off x="4260228" y="3612722"/>
            <a:ext cx="3181350" cy="2581275"/>
          </a:xfrm>
          <a:prstGeom prst="rect">
            <a:avLst/>
          </a:prstGeom>
        </p:spPr>
      </p:pic>
      <p:pic>
        <p:nvPicPr>
          <p:cNvPr id="5" name="图片 4">
            <a:extLst>
              <a:ext uri="{FF2B5EF4-FFF2-40B4-BE49-F238E27FC236}">
                <a16:creationId xmlns:a16="http://schemas.microsoft.com/office/drawing/2014/main" id="{E67A8E56-F7A7-46AF-A5C0-E7214882D798}"/>
              </a:ext>
            </a:extLst>
          </p:cNvPr>
          <p:cNvPicPr>
            <a:picLocks noChangeAspect="1"/>
          </p:cNvPicPr>
          <p:nvPr/>
        </p:nvPicPr>
        <p:blipFill>
          <a:blip r:embed="rId4"/>
          <a:stretch>
            <a:fillRect/>
          </a:stretch>
        </p:blipFill>
        <p:spPr>
          <a:xfrm>
            <a:off x="7518219" y="3679397"/>
            <a:ext cx="2981325" cy="2514600"/>
          </a:xfrm>
          <a:prstGeom prst="rect">
            <a:avLst/>
          </a:prstGeom>
        </p:spPr>
      </p:pic>
    </p:spTree>
    <p:extLst>
      <p:ext uri="{BB962C8B-B14F-4D97-AF65-F5344CB8AC3E}">
        <p14:creationId xmlns:p14="http://schemas.microsoft.com/office/powerpoint/2010/main" val="3128652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F4FCB-D744-428C-B0F5-5055FC2CE396}"/>
              </a:ext>
            </a:extLst>
          </p:cNvPr>
          <p:cNvSpPr>
            <a:spLocks noGrp="1"/>
          </p:cNvSpPr>
          <p:nvPr>
            <p:ph type="title"/>
          </p:nvPr>
        </p:nvSpPr>
        <p:spPr/>
        <p:txBody>
          <a:bodyPr/>
          <a:lstStyle/>
          <a:p>
            <a:r>
              <a:rPr lang="zh-CN" altLang="en-US" dirty="0"/>
              <a:t>预测偏差</a:t>
            </a:r>
          </a:p>
        </p:txBody>
      </p:sp>
      <p:sp>
        <p:nvSpPr>
          <p:cNvPr id="3" name="Rectangle 1">
            <a:extLst>
              <a:ext uri="{FF2B5EF4-FFF2-40B4-BE49-F238E27FC236}">
                <a16:creationId xmlns:a16="http://schemas.microsoft.com/office/drawing/2014/main" id="{098B673E-A11A-4F26-A878-F66D90BB4EB0}"/>
              </a:ext>
            </a:extLst>
          </p:cNvPr>
          <p:cNvSpPr>
            <a:spLocks noChangeArrowheads="1"/>
          </p:cNvSpPr>
          <p:nvPr/>
        </p:nvSpPr>
        <p:spPr bwMode="auto">
          <a:xfrm>
            <a:off x="858669" y="1618084"/>
            <a:ext cx="5237331" cy="1710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solidFill>
                  <a:srgbClr val="212121"/>
                </a:solidFill>
                <a:effectLst/>
                <a:latin typeface="Arial" panose="020B0604020202020204" pitchFamily="34" charset="0"/>
                <a:ea typeface="Roboto"/>
              </a:rPr>
              <a:t>逻辑回归预测应当无偏差。即：</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2400" b="0" i="0" u="none" strike="noStrike" cap="none" normalizeH="0" baseline="0" dirty="0">
                <a:ln>
                  <a:noFill/>
                </a:ln>
                <a:solidFill>
                  <a:schemeClr val="tx1"/>
                </a:solidFill>
                <a:effectLst/>
                <a:latin typeface="Arial" panose="020B0604020202020204" pitchFamily="34" charset="0"/>
              </a:rPr>
              <a:t>“预测平均值”应当约等于“观察平均值”</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1" i="0" u="none" strike="noStrike" cap="none" normalizeH="0" baseline="0" dirty="0">
                <a:ln>
                  <a:noFill/>
                </a:ln>
                <a:solidFill>
                  <a:srgbClr val="212121"/>
                </a:solidFill>
                <a:effectLst/>
                <a:latin typeface="Arial" panose="020B0604020202020204" pitchFamily="34" charset="0"/>
                <a:ea typeface="Roboto"/>
              </a:rPr>
              <a:t>预测偏差</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指的是这</a:t>
            </a:r>
            <a:r>
              <a:rPr kumimoji="0" lang="zh-CN" altLang="zh-CN" sz="1600" b="1" i="0" u="none" strike="noStrike" cap="none" normalizeH="0" baseline="0" dirty="0">
                <a:ln>
                  <a:noFill/>
                </a:ln>
                <a:solidFill>
                  <a:srgbClr val="212121"/>
                </a:solidFill>
                <a:effectLst/>
                <a:latin typeface="Arial" panose="020B0604020202020204" pitchFamily="34" charset="0"/>
                <a:ea typeface="Roboto"/>
              </a:rPr>
              <a:t>两个平均值之间的差值</a:t>
            </a:r>
            <a:r>
              <a:rPr kumimoji="0" lang="zh-CN" altLang="zh-CN" sz="1600" b="0" i="0" u="none" strike="noStrike" cap="none" normalizeH="0" baseline="0" dirty="0">
                <a:ln>
                  <a:noFill/>
                </a:ln>
                <a:solidFill>
                  <a:srgbClr val="212121"/>
                </a:solidFill>
                <a:effectLst/>
                <a:latin typeface="Arial" panose="020B0604020202020204" pitchFamily="34" charset="0"/>
                <a:ea typeface="Roboto"/>
              </a:rPr>
              <a:t>。即：</a:t>
            </a:r>
            <a:endParaRPr kumimoji="0" lang="zh-CN" altLang="zh-CN" sz="1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1" i="0" u="none" strike="noStrike" cap="none" normalizeH="0" baseline="0" dirty="0">
                <a:ln>
                  <a:noFill/>
                </a:ln>
                <a:solidFill>
                  <a:srgbClr val="212121"/>
                </a:solidFill>
                <a:effectLst/>
                <a:latin typeface="Arial" panose="020B0604020202020204" pitchFamily="34" charset="0"/>
                <a:ea typeface="Roboto"/>
              </a:rPr>
              <a:t>预测偏差</a:t>
            </a:r>
            <a:r>
              <a:rPr kumimoji="0" lang="zh-CN" altLang="zh-CN" sz="1600" b="1" i="0" u="none" strike="noStrike" cap="none" normalizeH="0" baseline="0" dirty="0">
                <a:ln>
                  <a:noFill/>
                </a:ln>
                <a:solidFill>
                  <a:srgbClr val="FF0000"/>
                </a:solidFill>
                <a:effectLst/>
                <a:latin typeface="Arial" panose="020B0604020202020204" pitchFamily="34" charset="0"/>
                <a:ea typeface="Roboto"/>
              </a:rPr>
              <a:t>预测平均值数据集中相应标签的平均值</a:t>
            </a:r>
            <a:endParaRPr kumimoji="0" lang="zh-CN" altLang="zh-CN" sz="2400" b="1" i="0" u="none" strike="noStrike" cap="none" normalizeH="0" baseline="0" dirty="0">
              <a:ln>
                <a:noFill/>
              </a:ln>
              <a:solidFill>
                <a:srgbClr val="FF0000"/>
              </a:solidFill>
              <a:effectLst/>
              <a:latin typeface="Arial" panose="020B0604020202020204" pitchFamily="34" charset="0"/>
            </a:endParaRPr>
          </a:p>
        </p:txBody>
      </p:sp>
      <p:sp>
        <p:nvSpPr>
          <p:cNvPr id="4" name="矩形 3">
            <a:extLst>
              <a:ext uri="{FF2B5EF4-FFF2-40B4-BE49-F238E27FC236}">
                <a16:creationId xmlns:a16="http://schemas.microsoft.com/office/drawing/2014/main" id="{1E7B016E-AB24-4521-BFA0-40EE12F9C63A}"/>
              </a:ext>
            </a:extLst>
          </p:cNvPr>
          <p:cNvSpPr/>
          <p:nvPr/>
        </p:nvSpPr>
        <p:spPr>
          <a:xfrm>
            <a:off x="838200" y="3784549"/>
            <a:ext cx="6096000" cy="2541145"/>
          </a:xfrm>
          <a:prstGeom prst="rect">
            <a:avLst/>
          </a:prstGeom>
        </p:spPr>
        <p:txBody>
          <a:bodyPr>
            <a:spAutoFit/>
          </a:bodyPr>
          <a:lstStyle/>
          <a:p>
            <a:pPr>
              <a:lnSpc>
                <a:spcPct val="150000"/>
              </a:lnSpc>
            </a:pPr>
            <a:r>
              <a:rPr lang="zh-CN" altLang="en-US" dirty="0">
                <a:solidFill>
                  <a:srgbClr val="212121"/>
                </a:solidFill>
                <a:latin typeface="Roboto"/>
              </a:rPr>
              <a:t>造成预测偏差的可能原因包括：</a:t>
            </a:r>
          </a:p>
          <a:p>
            <a:pPr>
              <a:lnSpc>
                <a:spcPct val="150000"/>
              </a:lnSpc>
              <a:buFont typeface="Arial" panose="020B0604020202020204" pitchFamily="34" charset="0"/>
              <a:buChar char="•"/>
            </a:pPr>
            <a:r>
              <a:rPr lang="zh-CN" altLang="en-US" b="1" dirty="0">
                <a:solidFill>
                  <a:srgbClr val="FF0000"/>
                </a:solidFill>
                <a:latin typeface="Roboto"/>
              </a:rPr>
              <a:t>特征集不完整</a:t>
            </a:r>
          </a:p>
          <a:p>
            <a:pPr>
              <a:lnSpc>
                <a:spcPct val="150000"/>
              </a:lnSpc>
              <a:buFont typeface="Arial" panose="020B0604020202020204" pitchFamily="34" charset="0"/>
              <a:buChar char="•"/>
            </a:pPr>
            <a:r>
              <a:rPr lang="zh-CN" altLang="en-US" b="1" dirty="0">
                <a:solidFill>
                  <a:srgbClr val="FF0000"/>
                </a:solidFill>
                <a:latin typeface="Roboto"/>
              </a:rPr>
              <a:t>数据集混乱</a:t>
            </a:r>
          </a:p>
          <a:p>
            <a:pPr>
              <a:lnSpc>
                <a:spcPct val="150000"/>
              </a:lnSpc>
              <a:buFont typeface="Arial" panose="020B0604020202020204" pitchFamily="34" charset="0"/>
              <a:buChar char="•"/>
            </a:pPr>
            <a:r>
              <a:rPr lang="zh-CN" altLang="en-US" b="1" dirty="0">
                <a:solidFill>
                  <a:srgbClr val="FF0000"/>
                </a:solidFill>
                <a:latin typeface="Roboto"/>
              </a:rPr>
              <a:t>模型实现流水线中有错误？</a:t>
            </a:r>
          </a:p>
          <a:p>
            <a:pPr>
              <a:lnSpc>
                <a:spcPct val="150000"/>
              </a:lnSpc>
              <a:buFont typeface="Arial" panose="020B0604020202020204" pitchFamily="34" charset="0"/>
              <a:buChar char="•"/>
            </a:pPr>
            <a:r>
              <a:rPr lang="zh-CN" altLang="en-US" b="1" dirty="0">
                <a:solidFill>
                  <a:srgbClr val="FF0000"/>
                </a:solidFill>
                <a:latin typeface="Roboto"/>
              </a:rPr>
              <a:t>训练样本有偏差</a:t>
            </a:r>
          </a:p>
          <a:p>
            <a:pPr>
              <a:lnSpc>
                <a:spcPct val="150000"/>
              </a:lnSpc>
              <a:buFont typeface="Arial" panose="020B0604020202020204" pitchFamily="34" charset="0"/>
              <a:buChar char="•"/>
            </a:pPr>
            <a:r>
              <a:rPr lang="zh-CN" altLang="en-US" b="1" dirty="0">
                <a:solidFill>
                  <a:srgbClr val="FF0000"/>
                </a:solidFill>
                <a:latin typeface="Roboto"/>
              </a:rPr>
              <a:t>正则化过强</a:t>
            </a:r>
            <a:endParaRPr lang="zh-CN" altLang="en-US" b="1" i="0" dirty="0">
              <a:solidFill>
                <a:srgbClr val="FF0000"/>
              </a:solidFill>
              <a:effectLst/>
              <a:latin typeface="Roboto"/>
            </a:endParaRPr>
          </a:p>
        </p:txBody>
      </p:sp>
    </p:spTree>
    <p:extLst>
      <p:ext uri="{BB962C8B-B14F-4D97-AF65-F5344CB8AC3E}">
        <p14:creationId xmlns:p14="http://schemas.microsoft.com/office/powerpoint/2010/main" val="1891818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175B2B-6F1F-4648-97F7-C5844C10EE94}"/>
              </a:ext>
            </a:extLst>
          </p:cNvPr>
          <p:cNvSpPr>
            <a:spLocks noGrp="1"/>
          </p:cNvSpPr>
          <p:nvPr>
            <p:ph type="title"/>
          </p:nvPr>
        </p:nvSpPr>
        <p:spPr/>
        <p:txBody>
          <a:bodyPr/>
          <a:lstStyle/>
          <a:p>
            <a:r>
              <a:rPr lang="zh-CN" altLang="en-US" dirty="0"/>
              <a:t>神经网络</a:t>
            </a:r>
          </a:p>
        </p:txBody>
      </p:sp>
      <p:pic>
        <p:nvPicPr>
          <p:cNvPr id="4" name="图片 3">
            <a:extLst>
              <a:ext uri="{FF2B5EF4-FFF2-40B4-BE49-F238E27FC236}">
                <a16:creationId xmlns:a16="http://schemas.microsoft.com/office/drawing/2014/main" id="{A3287A3B-A376-450C-99AC-C36308FB2B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7631" y="1402237"/>
            <a:ext cx="2531535" cy="2544618"/>
          </a:xfrm>
          <a:prstGeom prst="rect">
            <a:avLst/>
          </a:prstGeom>
        </p:spPr>
      </p:pic>
      <p:pic>
        <p:nvPicPr>
          <p:cNvPr id="6" name="图片 5">
            <a:extLst>
              <a:ext uri="{FF2B5EF4-FFF2-40B4-BE49-F238E27FC236}">
                <a16:creationId xmlns:a16="http://schemas.microsoft.com/office/drawing/2014/main" id="{7766D2E4-754E-48C6-81FC-59D1BD577F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057" y="1669478"/>
            <a:ext cx="3148749" cy="2209992"/>
          </a:xfrm>
          <a:prstGeom prst="rect">
            <a:avLst/>
          </a:prstGeom>
        </p:spPr>
      </p:pic>
      <p:sp>
        <p:nvSpPr>
          <p:cNvPr id="7" name="矩形 6">
            <a:extLst>
              <a:ext uri="{FF2B5EF4-FFF2-40B4-BE49-F238E27FC236}">
                <a16:creationId xmlns:a16="http://schemas.microsoft.com/office/drawing/2014/main" id="{45A096D6-3483-4604-AF61-2F337E63CDC9}"/>
              </a:ext>
            </a:extLst>
          </p:cNvPr>
          <p:cNvSpPr/>
          <p:nvPr/>
        </p:nvSpPr>
        <p:spPr>
          <a:xfrm>
            <a:off x="738431" y="4583658"/>
            <a:ext cx="9470797" cy="923330"/>
          </a:xfrm>
          <a:prstGeom prst="rect">
            <a:avLst/>
          </a:prstGeom>
        </p:spPr>
        <p:txBody>
          <a:bodyPr wrap="square">
            <a:spAutoFit/>
          </a:bodyPr>
          <a:lstStyle/>
          <a:p>
            <a:r>
              <a:rPr lang="zh-CN" altLang="en-US" dirty="0">
                <a:solidFill>
                  <a:srgbClr val="212121"/>
                </a:solidFill>
                <a:latin typeface="Roboto"/>
              </a:rPr>
              <a:t>“非线性”意味着您无法使用形式为</a:t>
            </a:r>
            <a:r>
              <a:rPr lang="en-US" altLang="zh-CN" dirty="0">
                <a:solidFill>
                  <a:srgbClr val="212121"/>
                </a:solidFill>
                <a:latin typeface="Roboto"/>
              </a:rPr>
              <a:t>b+w1x1+w2x2</a:t>
            </a:r>
          </a:p>
          <a:p>
            <a:r>
              <a:rPr lang="zh-CN" altLang="en-US" dirty="0">
                <a:solidFill>
                  <a:srgbClr val="212121"/>
                </a:solidFill>
                <a:latin typeface="Roboto"/>
              </a:rPr>
              <a:t>的模型准确预测标签。也就是说，“决策面”不是直线。之前，我们了解了对非线性问题进行建模的一种可行方法 </a:t>
            </a:r>
            <a:r>
              <a:rPr lang="en-US" altLang="zh-CN" dirty="0">
                <a:solidFill>
                  <a:srgbClr val="212121"/>
                </a:solidFill>
                <a:latin typeface="Roboto"/>
              </a:rPr>
              <a:t>- </a:t>
            </a:r>
            <a:r>
              <a:rPr lang="zh-CN" altLang="en-US" dirty="0">
                <a:solidFill>
                  <a:srgbClr val="039BE5"/>
                </a:solidFill>
                <a:latin typeface="Roboto"/>
                <a:hlinkClick r:id="rId4"/>
              </a:rPr>
              <a:t>特征组合</a:t>
            </a:r>
            <a:r>
              <a:rPr lang="zh-CN" altLang="en-US" dirty="0">
                <a:solidFill>
                  <a:srgbClr val="212121"/>
                </a:solidFill>
                <a:latin typeface="Roboto"/>
              </a:rPr>
              <a:t>。</a:t>
            </a:r>
            <a:endParaRPr lang="zh-CN" altLang="en-US" dirty="0"/>
          </a:p>
        </p:txBody>
      </p:sp>
    </p:spTree>
    <p:extLst>
      <p:ext uri="{BB962C8B-B14F-4D97-AF65-F5344CB8AC3E}">
        <p14:creationId xmlns:p14="http://schemas.microsoft.com/office/powerpoint/2010/main" val="204203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9353D4-981F-4B1D-8DA0-D23FC48C6FBA}"/>
              </a:ext>
            </a:extLst>
          </p:cNvPr>
          <p:cNvSpPr>
            <a:spLocks noGrp="1"/>
          </p:cNvSpPr>
          <p:nvPr>
            <p:ph type="title"/>
          </p:nvPr>
        </p:nvSpPr>
        <p:spPr/>
        <p:txBody>
          <a:bodyPr/>
          <a:lstStyle/>
          <a:p>
            <a:r>
              <a:rPr lang="zh-CN" altLang="en-US" dirty="0"/>
              <a:t>神经网络</a:t>
            </a:r>
          </a:p>
        </p:txBody>
      </p:sp>
      <p:pic>
        <p:nvPicPr>
          <p:cNvPr id="3" name="图片 2">
            <a:extLst>
              <a:ext uri="{FF2B5EF4-FFF2-40B4-BE49-F238E27FC236}">
                <a16:creationId xmlns:a16="http://schemas.microsoft.com/office/drawing/2014/main" id="{C278B4A4-576A-4E2F-939E-1741810231C5}"/>
              </a:ext>
            </a:extLst>
          </p:cNvPr>
          <p:cNvPicPr>
            <a:picLocks noChangeAspect="1"/>
          </p:cNvPicPr>
          <p:nvPr/>
        </p:nvPicPr>
        <p:blipFill>
          <a:blip r:embed="rId2"/>
          <a:stretch>
            <a:fillRect/>
          </a:stretch>
        </p:blipFill>
        <p:spPr>
          <a:xfrm>
            <a:off x="1327755" y="2308884"/>
            <a:ext cx="2409825" cy="1504950"/>
          </a:xfrm>
          <a:prstGeom prst="rect">
            <a:avLst/>
          </a:prstGeom>
        </p:spPr>
      </p:pic>
      <p:pic>
        <p:nvPicPr>
          <p:cNvPr id="4" name="图片 3">
            <a:extLst>
              <a:ext uri="{FF2B5EF4-FFF2-40B4-BE49-F238E27FC236}">
                <a16:creationId xmlns:a16="http://schemas.microsoft.com/office/drawing/2014/main" id="{9C3F640A-1EBB-4D3D-8A0F-0A17E329A476}"/>
              </a:ext>
            </a:extLst>
          </p:cNvPr>
          <p:cNvPicPr>
            <a:picLocks noChangeAspect="1"/>
          </p:cNvPicPr>
          <p:nvPr/>
        </p:nvPicPr>
        <p:blipFill>
          <a:blip r:embed="rId3"/>
          <a:stretch>
            <a:fillRect/>
          </a:stretch>
        </p:blipFill>
        <p:spPr>
          <a:xfrm>
            <a:off x="4190852" y="2308884"/>
            <a:ext cx="2924175" cy="2419350"/>
          </a:xfrm>
          <a:prstGeom prst="rect">
            <a:avLst/>
          </a:prstGeom>
        </p:spPr>
      </p:pic>
      <p:pic>
        <p:nvPicPr>
          <p:cNvPr id="5" name="图片 4">
            <a:extLst>
              <a:ext uri="{FF2B5EF4-FFF2-40B4-BE49-F238E27FC236}">
                <a16:creationId xmlns:a16="http://schemas.microsoft.com/office/drawing/2014/main" id="{301CA42C-1D45-46AC-B384-A3170DF45CE9}"/>
              </a:ext>
            </a:extLst>
          </p:cNvPr>
          <p:cNvPicPr>
            <a:picLocks noChangeAspect="1"/>
          </p:cNvPicPr>
          <p:nvPr/>
        </p:nvPicPr>
        <p:blipFill>
          <a:blip r:embed="rId4"/>
          <a:stretch>
            <a:fillRect/>
          </a:stretch>
        </p:blipFill>
        <p:spPr>
          <a:xfrm>
            <a:off x="7782366" y="2308884"/>
            <a:ext cx="2943225" cy="3467100"/>
          </a:xfrm>
          <a:prstGeom prst="rect">
            <a:avLst/>
          </a:prstGeom>
        </p:spPr>
      </p:pic>
    </p:spTree>
    <p:extLst>
      <p:ext uri="{BB962C8B-B14F-4D97-AF65-F5344CB8AC3E}">
        <p14:creationId xmlns:p14="http://schemas.microsoft.com/office/powerpoint/2010/main" val="133222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4DE371-7A64-4E75-B185-E821A1CE0E80}"/>
              </a:ext>
            </a:extLst>
          </p:cNvPr>
          <p:cNvSpPr>
            <a:spLocks noGrp="1"/>
          </p:cNvSpPr>
          <p:nvPr>
            <p:ph type="title"/>
          </p:nvPr>
        </p:nvSpPr>
        <p:spPr/>
        <p:txBody>
          <a:bodyPr/>
          <a:lstStyle/>
          <a:p>
            <a:r>
              <a:rPr lang="zh-CN" altLang="en-US" dirty="0"/>
              <a:t>机器学习的范围</a:t>
            </a:r>
          </a:p>
        </p:txBody>
      </p:sp>
      <p:pic>
        <p:nvPicPr>
          <p:cNvPr id="4" name="图片 3">
            <a:extLst>
              <a:ext uri="{FF2B5EF4-FFF2-40B4-BE49-F238E27FC236}">
                <a16:creationId xmlns:a16="http://schemas.microsoft.com/office/drawing/2014/main" id="{B85C154D-9BAC-43CA-8FD4-E46509771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46" y="1583703"/>
            <a:ext cx="8810873" cy="5059486"/>
          </a:xfrm>
          <a:prstGeom prst="rect">
            <a:avLst/>
          </a:prstGeom>
        </p:spPr>
      </p:pic>
    </p:spTree>
    <p:extLst>
      <p:ext uri="{BB962C8B-B14F-4D97-AF65-F5344CB8AC3E}">
        <p14:creationId xmlns:p14="http://schemas.microsoft.com/office/powerpoint/2010/main" val="548632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5B656-8628-4B31-9890-04B2B45FFDAD}"/>
              </a:ext>
            </a:extLst>
          </p:cNvPr>
          <p:cNvSpPr>
            <a:spLocks noGrp="1"/>
          </p:cNvSpPr>
          <p:nvPr>
            <p:ph type="title"/>
          </p:nvPr>
        </p:nvSpPr>
        <p:spPr/>
        <p:txBody>
          <a:bodyPr/>
          <a:lstStyle/>
          <a:p>
            <a:r>
              <a:rPr lang="zh-CN" altLang="en-US" dirty="0"/>
              <a:t>激活函数</a:t>
            </a:r>
          </a:p>
        </p:txBody>
      </p:sp>
      <p:pic>
        <p:nvPicPr>
          <p:cNvPr id="3" name="图片 2">
            <a:extLst>
              <a:ext uri="{FF2B5EF4-FFF2-40B4-BE49-F238E27FC236}">
                <a16:creationId xmlns:a16="http://schemas.microsoft.com/office/drawing/2014/main" id="{F48F5C53-D0ED-4E25-B11A-1BF2AA86F786}"/>
              </a:ext>
            </a:extLst>
          </p:cNvPr>
          <p:cNvPicPr>
            <a:picLocks noChangeAspect="1"/>
          </p:cNvPicPr>
          <p:nvPr/>
        </p:nvPicPr>
        <p:blipFill>
          <a:blip r:embed="rId2"/>
          <a:stretch>
            <a:fillRect/>
          </a:stretch>
        </p:blipFill>
        <p:spPr>
          <a:xfrm>
            <a:off x="1017407" y="2506157"/>
            <a:ext cx="6838950" cy="3467100"/>
          </a:xfrm>
          <a:prstGeom prst="rect">
            <a:avLst/>
          </a:prstGeom>
        </p:spPr>
      </p:pic>
      <p:sp>
        <p:nvSpPr>
          <p:cNvPr id="4" name="矩形 3">
            <a:extLst>
              <a:ext uri="{FF2B5EF4-FFF2-40B4-BE49-F238E27FC236}">
                <a16:creationId xmlns:a16="http://schemas.microsoft.com/office/drawing/2014/main" id="{4BD676D7-4F9C-43B9-86BA-66C8EEE7D2A1}"/>
              </a:ext>
            </a:extLst>
          </p:cNvPr>
          <p:cNvSpPr/>
          <p:nvPr/>
        </p:nvSpPr>
        <p:spPr>
          <a:xfrm>
            <a:off x="1017406" y="1525034"/>
            <a:ext cx="10336393" cy="646331"/>
          </a:xfrm>
          <a:prstGeom prst="rect">
            <a:avLst/>
          </a:prstGeom>
        </p:spPr>
        <p:txBody>
          <a:bodyPr wrap="square">
            <a:spAutoFit/>
          </a:bodyPr>
          <a:lstStyle/>
          <a:p>
            <a:r>
              <a:rPr lang="zh-CN" altLang="en-US" dirty="0">
                <a:solidFill>
                  <a:srgbClr val="212121"/>
                </a:solidFill>
                <a:latin typeface="Roboto"/>
              </a:rPr>
              <a:t>要对非线性问题进行建模，我们可以直接引入非线性函数。我们可以用非线性函数将每个隐藏层节点像管道一样连接起来。</a:t>
            </a:r>
            <a:endParaRPr lang="zh-CN" altLang="en-US" dirty="0"/>
          </a:p>
        </p:txBody>
      </p:sp>
    </p:spTree>
    <p:extLst>
      <p:ext uri="{BB962C8B-B14F-4D97-AF65-F5344CB8AC3E}">
        <p14:creationId xmlns:p14="http://schemas.microsoft.com/office/powerpoint/2010/main" val="26420707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C10D9C-6224-481E-8418-5F43BE20DFB5}"/>
              </a:ext>
            </a:extLst>
          </p:cNvPr>
          <p:cNvSpPr>
            <a:spLocks noGrp="1"/>
          </p:cNvSpPr>
          <p:nvPr>
            <p:ph type="title"/>
          </p:nvPr>
        </p:nvSpPr>
        <p:spPr/>
        <p:txBody>
          <a:bodyPr/>
          <a:lstStyle/>
          <a:p>
            <a:r>
              <a:rPr lang="zh-CN" altLang="en-US" dirty="0"/>
              <a:t>常用的激活函数</a:t>
            </a:r>
          </a:p>
        </p:txBody>
      </p:sp>
      <p:sp>
        <p:nvSpPr>
          <p:cNvPr id="3" name="矩形 2">
            <a:extLst>
              <a:ext uri="{FF2B5EF4-FFF2-40B4-BE49-F238E27FC236}">
                <a16:creationId xmlns:a16="http://schemas.microsoft.com/office/drawing/2014/main" id="{BF467BD4-E9AF-4BB5-9896-BAE1230CEAB6}"/>
              </a:ext>
            </a:extLst>
          </p:cNvPr>
          <p:cNvSpPr/>
          <p:nvPr/>
        </p:nvSpPr>
        <p:spPr>
          <a:xfrm>
            <a:off x="983530" y="2078314"/>
            <a:ext cx="6096000" cy="646331"/>
          </a:xfrm>
          <a:prstGeom prst="rect">
            <a:avLst/>
          </a:prstGeom>
        </p:spPr>
        <p:txBody>
          <a:bodyPr>
            <a:spAutoFit/>
          </a:bodyPr>
          <a:lstStyle/>
          <a:p>
            <a:r>
              <a:rPr lang="zh-CN" altLang="en-US" dirty="0">
                <a:solidFill>
                  <a:srgbClr val="212121"/>
                </a:solidFill>
                <a:latin typeface="Roboto"/>
              </a:rPr>
              <a:t>常见激活函数</a:t>
            </a:r>
          </a:p>
          <a:p>
            <a:r>
              <a:rPr lang="zh-CN" altLang="en-US" dirty="0">
                <a:solidFill>
                  <a:srgbClr val="212121"/>
                </a:solidFill>
                <a:latin typeface="Roboto"/>
              </a:rPr>
              <a:t>以下 </a:t>
            </a:r>
            <a:r>
              <a:rPr lang="en-US" altLang="zh-CN" b="1" dirty="0">
                <a:solidFill>
                  <a:srgbClr val="212121"/>
                </a:solidFill>
                <a:latin typeface="Roboto"/>
              </a:rPr>
              <a:t>S </a:t>
            </a:r>
            <a:r>
              <a:rPr lang="zh-CN" altLang="en-US" b="1" dirty="0">
                <a:solidFill>
                  <a:srgbClr val="212121"/>
                </a:solidFill>
                <a:latin typeface="Roboto"/>
              </a:rPr>
              <a:t>型</a:t>
            </a:r>
            <a:r>
              <a:rPr lang="zh-CN" altLang="en-US" dirty="0">
                <a:solidFill>
                  <a:srgbClr val="212121"/>
                </a:solidFill>
                <a:latin typeface="Roboto"/>
              </a:rPr>
              <a:t>激活函数将加权和转换为介于 </a:t>
            </a:r>
            <a:r>
              <a:rPr lang="en-US" altLang="zh-CN" dirty="0">
                <a:solidFill>
                  <a:srgbClr val="212121"/>
                </a:solidFill>
                <a:latin typeface="Roboto"/>
              </a:rPr>
              <a:t>0 </a:t>
            </a:r>
            <a:r>
              <a:rPr lang="zh-CN" altLang="en-US" dirty="0">
                <a:solidFill>
                  <a:srgbClr val="212121"/>
                </a:solidFill>
                <a:latin typeface="Roboto"/>
              </a:rPr>
              <a:t>和 </a:t>
            </a:r>
            <a:r>
              <a:rPr lang="en-US" altLang="zh-CN" dirty="0">
                <a:solidFill>
                  <a:srgbClr val="212121"/>
                </a:solidFill>
                <a:latin typeface="Roboto"/>
              </a:rPr>
              <a:t>1 </a:t>
            </a:r>
            <a:r>
              <a:rPr lang="zh-CN" altLang="en-US" dirty="0">
                <a:solidFill>
                  <a:srgbClr val="212121"/>
                </a:solidFill>
                <a:latin typeface="Roboto"/>
              </a:rPr>
              <a:t>之间的值。</a:t>
            </a:r>
            <a:endParaRPr lang="zh-CN" altLang="en-US" b="0" i="0" dirty="0">
              <a:solidFill>
                <a:srgbClr val="212121"/>
              </a:solidFill>
              <a:effectLst/>
              <a:latin typeface="Roboto"/>
            </a:endParaRPr>
          </a:p>
        </p:txBody>
      </p:sp>
      <p:pic>
        <p:nvPicPr>
          <p:cNvPr id="4" name="图片 3">
            <a:extLst>
              <a:ext uri="{FF2B5EF4-FFF2-40B4-BE49-F238E27FC236}">
                <a16:creationId xmlns:a16="http://schemas.microsoft.com/office/drawing/2014/main" id="{74446290-B1A2-4D2A-B762-1D4A5EE4B95C}"/>
              </a:ext>
            </a:extLst>
          </p:cNvPr>
          <p:cNvPicPr>
            <a:picLocks noChangeAspect="1"/>
          </p:cNvPicPr>
          <p:nvPr/>
        </p:nvPicPr>
        <p:blipFill>
          <a:blip r:embed="rId2"/>
          <a:stretch>
            <a:fillRect/>
          </a:stretch>
        </p:blipFill>
        <p:spPr>
          <a:xfrm>
            <a:off x="4518728" y="2859858"/>
            <a:ext cx="1495425" cy="504825"/>
          </a:xfrm>
          <a:prstGeom prst="rect">
            <a:avLst/>
          </a:prstGeom>
        </p:spPr>
      </p:pic>
      <p:pic>
        <p:nvPicPr>
          <p:cNvPr id="5" name="图片 4">
            <a:extLst>
              <a:ext uri="{FF2B5EF4-FFF2-40B4-BE49-F238E27FC236}">
                <a16:creationId xmlns:a16="http://schemas.microsoft.com/office/drawing/2014/main" id="{48E824A8-001C-4134-96B6-9FD636689469}"/>
              </a:ext>
            </a:extLst>
          </p:cNvPr>
          <p:cNvPicPr>
            <a:picLocks noChangeAspect="1"/>
          </p:cNvPicPr>
          <p:nvPr/>
        </p:nvPicPr>
        <p:blipFill>
          <a:blip r:embed="rId3"/>
          <a:stretch>
            <a:fillRect/>
          </a:stretch>
        </p:blipFill>
        <p:spPr>
          <a:xfrm>
            <a:off x="2808990" y="3791686"/>
            <a:ext cx="4914900" cy="1876425"/>
          </a:xfrm>
          <a:prstGeom prst="rect">
            <a:avLst/>
          </a:prstGeom>
        </p:spPr>
      </p:pic>
    </p:spTree>
    <p:extLst>
      <p:ext uri="{BB962C8B-B14F-4D97-AF65-F5344CB8AC3E}">
        <p14:creationId xmlns:p14="http://schemas.microsoft.com/office/powerpoint/2010/main" val="4199347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FE223-C98A-41EF-B955-0191B1BFE789}"/>
              </a:ext>
            </a:extLst>
          </p:cNvPr>
          <p:cNvSpPr>
            <a:spLocks noGrp="1"/>
          </p:cNvSpPr>
          <p:nvPr>
            <p:ph type="title"/>
          </p:nvPr>
        </p:nvSpPr>
        <p:spPr/>
        <p:txBody>
          <a:bodyPr/>
          <a:lstStyle/>
          <a:p>
            <a:r>
              <a:rPr lang="zh-CN" altLang="en-US" dirty="0"/>
              <a:t>常用的激活函数</a:t>
            </a:r>
          </a:p>
        </p:txBody>
      </p:sp>
      <p:sp>
        <p:nvSpPr>
          <p:cNvPr id="3" name="矩形 2">
            <a:extLst>
              <a:ext uri="{FF2B5EF4-FFF2-40B4-BE49-F238E27FC236}">
                <a16:creationId xmlns:a16="http://schemas.microsoft.com/office/drawing/2014/main" id="{48C3985D-8795-421D-9B2D-A297BFF001F5}"/>
              </a:ext>
            </a:extLst>
          </p:cNvPr>
          <p:cNvSpPr/>
          <p:nvPr/>
        </p:nvSpPr>
        <p:spPr>
          <a:xfrm>
            <a:off x="838199" y="1690688"/>
            <a:ext cx="10515601" cy="1477328"/>
          </a:xfrm>
          <a:prstGeom prst="rect">
            <a:avLst/>
          </a:prstGeom>
        </p:spPr>
        <p:txBody>
          <a:bodyPr wrap="square">
            <a:spAutoFit/>
          </a:bodyPr>
          <a:lstStyle/>
          <a:p>
            <a:r>
              <a:rPr lang="zh-CN" altLang="en-US" dirty="0">
                <a:solidFill>
                  <a:srgbClr val="212121"/>
                </a:solidFill>
                <a:latin typeface="Roboto"/>
              </a:rPr>
              <a:t>相较于 </a:t>
            </a:r>
            <a:r>
              <a:rPr lang="en-US" altLang="zh-CN" dirty="0">
                <a:solidFill>
                  <a:srgbClr val="212121"/>
                </a:solidFill>
                <a:latin typeface="Roboto"/>
              </a:rPr>
              <a:t>S </a:t>
            </a:r>
            <a:r>
              <a:rPr lang="zh-CN" altLang="en-US" dirty="0">
                <a:solidFill>
                  <a:srgbClr val="212121"/>
                </a:solidFill>
                <a:latin typeface="Roboto"/>
              </a:rPr>
              <a:t>型函数等平滑函数，以下</a:t>
            </a:r>
            <a:r>
              <a:rPr lang="zh-CN" altLang="en-US" b="1" dirty="0">
                <a:solidFill>
                  <a:srgbClr val="212121"/>
                </a:solidFill>
                <a:latin typeface="Roboto"/>
              </a:rPr>
              <a:t>修正线性单元</a:t>
            </a:r>
            <a:r>
              <a:rPr lang="zh-CN" altLang="en-US" dirty="0">
                <a:solidFill>
                  <a:srgbClr val="212121"/>
                </a:solidFill>
                <a:latin typeface="Roboto"/>
              </a:rPr>
              <a:t>激活函数（简称为 </a:t>
            </a:r>
            <a:r>
              <a:rPr lang="en-US" altLang="zh-CN" b="1" dirty="0" err="1">
                <a:solidFill>
                  <a:srgbClr val="212121"/>
                </a:solidFill>
                <a:latin typeface="Roboto"/>
              </a:rPr>
              <a:t>ReLU</a:t>
            </a:r>
            <a:r>
              <a:rPr lang="zh-CN" altLang="en-US" dirty="0">
                <a:solidFill>
                  <a:srgbClr val="212121"/>
                </a:solidFill>
                <a:latin typeface="Roboto"/>
              </a:rPr>
              <a:t>）的效果通常要好一点，同时还非常易于计算。</a:t>
            </a:r>
          </a:p>
          <a:p>
            <a:pPr algn="ctr"/>
            <a:r>
              <a:rPr lang="en-US" altLang="zh-CN" dirty="0">
                <a:solidFill>
                  <a:srgbClr val="212121"/>
                </a:solidFill>
                <a:latin typeface="Roboto"/>
              </a:rPr>
              <a:t>F(x)=max(0,x)</a:t>
            </a:r>
          </a:p>
          <a:p>
            <a:r>
              <a:rPr lang="en-US" altLang="zh-CN" dirty="0" err="1">
                <a:solidFill>
                  <a:srgbClr val="212121"/>
                </a:solidFill>
                <a:latin typeface="Roboto"/>
              </a:rPr>
              <a:t>ReLU</a:t>
            </a:r>
            <a:r>
              <a:rPr lang="en-US" altLang="zh-CN" dirty="0">
                <a:solidFill>
                  <a:srgbClr val="212121"/>
                </a:solidFill>
                <a:latin typeface="Roboto"/>
              </a:rPr>
              <a:t> </a:t>
            </a:r>
            <a:r>
              <a:rPr lang="zh-CN" altLang="en-US" dirty="0">
                <a:solidFill>
                  <a:srgbClr val="212121"/>
                </a:solidFill>
                <a:latin typeface="Roboto"/>
              </a:rPr>
              <a:t>的优势在于它基于实证发现（可能由 </a:t>
            </a:r>
            <a:r>
              <a:rPr lang="en-US" altLang="zh-CN" dirty="0" err="1">
                <a:solidFill>
                  <a:srgbClr val="212121"/>
                </a:solidFill>
                <a:latin typeface="Roboto"/>
              </a:rPr>
              <a:t>ReLU</a:t>
            </a:r>
            <a:r>
              <a:rPr lang="en-US" altLang="zh-CN" dirty="0">
                <a:solidFill>
                  <a:srgbClr val="212121"/>
                </a:solidFill>
                <a:latin typeface="Roboto"/>
              </a:rPr>
              <a:t> </a:t>
            </a:r>
            <a:r>
              <a:rPr lang="zh-CN" altLang="en-US" dirty="0">
                <a:solidFill>
                  <a:srgbClr val="212121"/>
                </a:solidFill>
                <a:latin typeface="Roboto"/>
              </a:rPr>
              <a:t>驱动），拥有更实用的响应范围。</a:t>
            </a:r>
            <a:r>
              <a:rPr lang="en-US" altLang="zh-CN" dirty="0">
                <a:solidFill>
                  <a:srgbClr val="212121"/>
                </a:solidFill>
                <a:latin typeface="Roboto"/>
              </a:rPr>
              <a:t>S </a:t>
            </a:r>
            <a:r>
              <a:rPr lang="zh-CN" altLang="en-US" dirty="0">
                <a:solidFill>
                  <a:srgbClr val="212121"/>
                </a:solidFill>
                <a:latin typeface="Roboto"/>
              </a:rPr>
              <a:t>型函数的响应性在两端相对较快地减少。</a:t>
            </a:r>
            <a:endParaRPr lang="zh-CN" altLang="en-US" b="0" i="0" dirty="0">
              <a:solidFill>
                <a:srgbClr val="212121"/>
              </a:solidFill>
              <a:effectLst/>
              <a:latin typeface="Roboto"/>
            </a:endParaRPr>
          </a:p>
        </p:txBody>
      </p:sp>
      <p:pic>
        <p:nvPicPr>
          <p:cNvPr id="4" name="图片 3">
            <a:extLst>
              <a:ext uri="{FF2B5EF4-FFF2-40B4-BE49-F238E27FC236}">
                <a16:creationId xmlns:a16="http://schemas.microsoft.com/office/drawing/2014/main" id="{A9AA2BA3-B9E3-4E77-BDE7-5411C41564E0}"/>
              </a:ext>
            </a:extLst>
          </p:cNvPr>
          <p:cNvPicPr>
            <a:picLocks noChangeAspect="1"/>
          </p:cNvPicPr>
          <p:nvPr/>
        </p:nvPicPr>
        <p:blipFill>
          <a:blip r:embed="rId2"/>
          <a:stretch>
            <a:fillRect/>
          </a:stretch>
        </p:blipFill>
        <p:spPr>
          <a:xfrm>
            <a:off x="3396399" y="3631566"/>
            <a:ext cx="4343400" cy="1724025"/>
          </a:xfrm>
          <a:prstGeom prst="rect">
            <a:avLst/>
          </a:prstGeom>
        </p:spPr>
      </p:pic>
    </p:spTree>
    <p:extLst>
      <p:ext uri="{BB962C8B-B14F-4D97-AF65-F5344CB8AC3E}">
        <p14:creationId xmlns:p14="http://schemas.microsoft.com/office/powerpoint/2010/main" val="1797537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53869-3E2A-4637-BA6D-84541FFED4E1}"/>
              </a:ext>
            </a:extLst>
          </p:cNvPr>
          <p:cNvSpPr>
            <a:spLocks noGrp="1"/>
          </p:cNvSpPr>
          <p:nvPr>
            <p:ph type="title"/>
          </p:nvPr>
        </p:nvSpPr>
        <p:spPr/>
        <p:txBody>
          <a:bodyPr/>
          <a:lstStyle/>
          <a:p>
            <a:r>
              <a:rPr lang="zh-CN" altLang="en-US" dirty="0"/>
              <a:t>失败案例</a:t>
            </a:r>
          </a:p>
        </p:txBody>
      </p:sp>
      <p:sp>
        <p:nvSpPr>
          <p:cNvPr id="3" name="矩形 2">
            <a:extLst>
              <a:ext uri="{FF2B5EF4-FFF2-40B4-BE49-F238E27FC236}">
                <a16:creationId xmlns:a16="http://schemas.microsoft.com/office/drawing/2014/main" id="{3B4A40A6-A309-4CCD-BE7F-DE6C572DB0DC}"/>
              </a:ext>
            </a:extLst>
          </p:cNvPr>
          <p:cNvSpPr/>
          <p:nvPr/>
        </p:nvSpPr>
        <p:spPr>
          <a:xfrm>
            <a:off x="871586" y="1690688"/>
            <a:ext cx="10448827" cy="4524315"/>
          </a:xfrm>
          <a:prstGeom prst="rect">
            <a:avLst/>
          </a:prstGeom>
        </p:spPr>
        <p:txBody>
          <a:bodyPr wrap="square">
            <a:spAutoFit/>
          </a:bodyPr>
          <a:lstStyle/>
          <a:p>
            <a:r>
              <a:rPr lang="zh-CN" altLang="en-US" b="1" dirty="0">
                <a:solidFill>
                  <a:srgbClr val="FF0000"/>
                </a:solidFill>
                <a:latin typeface="Roboto"/>
              </a:rPr>
              <a:t>梯度消失</a:t>
            </a:r>
          </a:p>
          <a:p>
            <a:r>
              <a:rPr lang="zh-CN" altLang="en-US" dirty="0">
                <a:solidFill>
                  <a:srgbClr val="212121"/>
                </a:solidFill>
                <a:latin typeface="Roboto"/>
              </a:rPr>
              <a:t>较低层（更接近输入）的梯度可能会变得非常小。在深度网络中，计算这些梯度时，可能涉及许多小项的乘积。</a:t>
            </a:r>
          </a:p>
          <a:p>
            <a:r>
              <a:rPr lang="zh-CN" altLang="en-US" dirty="0">
                <a:solidFill>
                  <a:srgbClr val="212121"/>
                </a:solidFill>
                <a:latin typeface="Roboto"/>
              </a:rPr>
              <a:t>当较低层的梯度逐渐消失到 </a:t>
            </a:r>
            <a:r>
              <a:rPr lang="en-US" altLang="zh-CN" dirty="0">
                <a:solidFill>
                  <a:srgbClr val="212121"/>
                </a:solidFill>
                <a:latin typeface="Roboto"/>
              </a:rPr>
              <a:t>0 </a:t>
            </a:r>
            <a:r>
              <a:rPr lang="zh-CN" altLang="en-US" dirty="0">
                <a:solidFill>
                  <a:srgbClr val="212121"/>
                </a:solidFill>
                <a:latin typeface="Roboto"/>
              </a:rPr>
              <a:t>时，这些层的训练速度会非常缓慢，甚至不再训练。</a:t>
            </a:r>
          </a:p>
          <a:p>
            <a:r>
              <a:rPr lang="en-US" altLang="zh-CN" dirty="0" err="1">
                <a:solidFill>
                  <a:srgbClr val="212121"/>
                </a:solidFill>
                <a:latin typeface="Roboto"/>
              </a:rPr>
              <a:t>ReLU</a:t>
            </a:r>
            <a:r>
              <a:rPr lang="en-US" altLang="zh-CN" dirty="0">
                <a:solidFill>
                  <a:srgbClr val="212121"/>
                </a:solidFill>
                <a:latin typeface="Roboto"/>
              </a:rPr>
              <a:t> </a:t>
            </a:r>
            <a:r>
              <a:rPr lang="zh-CN" altLang="en-US" dirty="0">
                <a:solidFill>
                  <a:srgbClr val="212121"/>
                </a:solidFill>
                <a:latin typeface="Roboto"/>
              </a:rPr>
              <a:t>激活函数有助于防止梯度消失。</a:t>
            </a:r>
          </a:p>
          <a:p>
            <a:endParaRPr lang="en-US" altLang="zh-CN" dirty="0">
              <a:solidFill>
                <a:srgbClr val="212121"/>
              </a:solidFill>
              <a:latin typeface="Roboto"/>
            </a:endParaRPr>
          </a:p>
          <a:p>
            <a:r>
              <a:rPr lang="zh-CN" altLang="en-US" b="1" dirty="0">
                <a:solidFill>
                  <a:srgbClr val="FF0000"/>
                </a:solidFill>
                <a:latin typeface="Roboto"/>
              </a:rPr>
              <a:t>梯度爆炸</a:t>
            </a:r>
          </a:p>
          <a:p>
            <a:r>
              <a:rPr lang="zh-CN" altLang="en-US" dirty="0">
                <a:solidFill>
                  <a:srgbClr val="212121"/>
                </a:solidFill>
                <a:latin typeface="Roboto"/>
              </a:rPr>
              <a:t>如果网络中的权重过大，则较低层的梯度会涉及许多大项的乘积。在这种情况下，梯度就会爆炸：梯度过大导致难以收敛。</a:t>
            </a:r>
            <a:endParaRPr lang="en-US" altLang="zh-CN" dirty="0">
              <a:solidFill>
                <a:srgbClr val="212121"/>
              </a:solidFill>
              <a:latin typeface="Roboto"/>
            </a:endParaRPr>
          </a:p>
          <a:p>
            <a:endParaRPr lang="zh-CN" altLang="en-US" dirty="0">
              <a:solidFill>
                <a:srgbClr val="212121"/>
              </a:solidFill>
              <a:latin typeface="Roboto"/>
            </a:endParaRPr>
          </a:p>
          <a:p>
            <a:r>
              <a:rPr lang="zh-CN" altLang="en-US" dirty="0">
                <a:solidFill>
                  <a:srgbClr val="FF0000"/>
                </a:solidFill>
                <a:latin typeface="Roboto"/>
              </a:rPr>
              <a:t>批标准化可以降低学习速率，因而有助于防止梯度爆炸。</a:t>
            </a:r>
            <a:endParaRPr lang="en-US" altLang="zh-CN" dirty="0">
              <a:solidFill>
                <a:srgbClr val="FF0000"/>
              </a:solidFill>
              <a:latin typeface="Roboto"/>
            </a:endParaRPr>
          </a:p>
          <a:p>
            <a:r>
              <a:rPr lang="en-US" altLang="zh-CN" b="1" dirty="0" err="1">
                <a:solidFill>
                  <a:srgbClr val="FF0000"/>
                </a:solidFill>
                <a:latin typeface="Roboto"/>
              </a:rPr>
              <a:t>ReLU</a:t>
            </a:r>
            <a:r>
              <a:rPr lang="en-US" altLang="zh-CN" b="1" dirty="0">
                <a:solidFill>
                  <a:srgbClr val="FF0000"/>
                </a:solidFill>
                <a:latin typeface="Roboto"/>
              </a:rPr>
              <a:t> </a:t>
            </a:r>
            <a:r>
              <a:rPr lang="zh-CN" altLang="en-US" b="1" dirty="0">
                <a:solidFill>
                  <a:srgbClr val="FF0000"/>
                </a:solidFill>
                <a:latin typeface="Roboto"/>
              </a:rPr>
              <a:t>单元消失</a:t>
            </a:r>
          </a:p>
          <a:p>
            <a:r>
              <a:rPr lang="zh-CN" altLang="en-US" dirty="0">
                <a:solidFill>
                  <a:srgbClr val="212121"/>
                </a:solidFill>
                <a:latin typeface="Roboto"/>
              </a:rPr>
              <a:t>一旦 </a:t>
            </a:r>
            <a:r>
              <a:rPr lang="en-US" altLang="zh-CN" dirty="0" err="1">
                <a:solidFill>
                  <a:srgbClr val="212121"/>
                </a:solidFill>
                <a:latin typeface="Roboto"/>
              </a:rPr>
              <a:t>ReLU</a:t>
            </a:r>
            <a:r>
              <a:rPr lang="en-US" altLang="zh-CN" dirty="0">
                <a:solidFill>
                  <a:srgbClr val="212121"/>
                </a:solidFill>
                <a:latin typeface="Roboto"/>
              </a:rPr>
              <a:t> </a:t>
            </a:r>
            <a:r>
              <a:rPr lang="zh-CN" altLang="en-US" dirty="0">
                <a:solidFill>
                  <a:srgbClr val="212121"/>
                </a:solidFill>
                <a:latin typeface="Roboto"/>
              </a:rPr>
              <a:t>单元的加权和低于 </a:t>
            </a:r>
            <a:r>
              <a:rPr lang="en-US" altLang="zh-CN" dirty="0">
                <a:solidFill>
                  <a:srgbClr val="212121"/>
                </a:solidFill>
                <a:latin typeface="Roboto"/>
              </a:rPr>
              <a:t>0</a:t>
            </a:r>
            <a:r>
              <a:rPr lang="zh-CN" altLang="en-US" dirty="0">
                <a:solidFill>
                  <a:srgbClr val="212121"/>
                </a:solidFill>
                <a:latin typeface="Roboto"/>
              </a:rPr>
              <a:t>，</a:t>
            </a:r>
            <a:r>
              <a:rPr lang="en-US" altLang="zh-CN" dirty="0" err="1">
                <a:solidFill>
                  <a:srgbClr val="212121"/>
                </a:solidFill>
                <a:latin typeface="Roboto"/>
              </a:rPr>
              <a:t>ReLU</a:t>
            </a:r>
            <a:r>
              <a:rPr lang="en-US" altLang="zh-CN" dirty="0">
                <a:solidFill>
                  <a:srgbClr val="212121"/>
                </a:solidFill>
                <a:latin typeface="Roboto"/>
              </a:rPr>
              <a:t> </a:t>
            </a:r>
            <a:r>
              <a:rPr lang="zh-CN" altLang="en-US" dirty="0">
                <a:solidFill>
                  <a:srgbClr val="212121"/>
                </a:solidFill>
                <a:latin typeface="Roboto"/>
              </a:rPr>
              <a:t>单元就可能会停滞。它会输出对网络输出没有任何贡献的 </a:t>
            </a:r>
            <a:r>
              <a:rPr lang="en-US" altLang="zh-CN" dirty="0">
                <a:solidFill>
                  <a:srgbClr val="212121"/>
                </a:solidFill>
                <a:latin typeface="Roboto"/>
              </a:rPr>
              <a:t>0 </a:t>
            </a:r>
            <a:r>
              <a:rPr lang="zh-CN" altLang="en-US" dirty="0">
                <a:solidFill>
                  <a:srgbClr val="212121"/>
                </a:solidFill>
                <a:latin typeface="Roboto"/>
              </a:rPr>
              <a:t>激活，而梯度在反向传播算法期间将无法再从中流过。由于梯度的来源被切断，</a:t>
            </a:r>
            <a:r>
              <a:rPr lang="en-US" altLang="zh-CN" dirty="0" err="1">
                <a:solidFill>
                  <a:srgbClr val="212121"/>
                </a:solidFill>
                <a:latin typeface="Roboto"/>
              </a:rPr>
              <a:t>ReLU</a:t>
            </a:r>
            <a:r>
              <a:rPr lang="en-US" altLang="zh-CN" dirty="0">
                <a:solidFill>
                  <a:srgbClr val="212121"/>
                </a:solidFill>
                <a:latin typeface="Roboto"/>
              </a:rPr>
              <a:t> </a:t>
            </a:r>
            <a:r>
              <a:rPr lang="zh-CN" altLang="en-US" dirty="0">
                <a:solidFill>
                  <a:srgbClr val="212121"/>
                </a:solidFill>
                <a:latin typeface="Roboto"/>
              </a:rPr>
              <a:t>的输入可能无法作出足够的改变来使加权和恢复到 </a:t>
            </a:r>
            <a:r>
              <a:rPr lang="en-US" altLang="zh-CN" dirty="0">
                <a:solidFill>
                  <a:srgbClr val="212121"/>
                </a:solidFill>
                <a:latin typeface="Roboto"/>
              </a:rPr>
              <a:t>0 </a:t>
            </a:r>
            <a:r>
              <a:rPr lang="zh-CN" altLang="en-US" dirty="0">
                <a:solidFill>
                  <a:srgbClr val="212121"/>
                </a:solidFill>
                <a:latin typeface="Roboto"/>
              </a:rPr>
              <a:t>以上。</a:t>
            </a:r>
          </a:p>
          <a:p>
            <a:r>
              <a:rPr lang="zh-CN" altLang="en-US" dirty="0">
                <a:solidFill>
                  <a:srgbClr val="FF0000"/>
                </a:solidFill>
                <a:latin typeface="Roboto"/>
              </a:rPr>
              <a:t>降低学习速率有助于防止 </a:t>
            </a:r>
            <a:r>
              <a:rPr lang="en-US" altLang="zh-CN" dirty="0" err="1">
                <a:solidFill>
                  <a:srgbClr val="FF0000"/>
                </a:solidFill>
                <a:latin typeface="Roboto"/>
              </a:rPr>
              <a:t>ReLU</a:t>
            </a:r>
            <a:r>
              <a:rPr lang="en-US" altLang="zh-CN" dirty="0">
                <a:solidFill>
                  <a:srgbClr val="FF0000"/>
                </a:solidFill>
                <a:latin typeface="Roboto"/>
              </a:rPr>
              <a:t> </a:t>
            </a:r>
            <a:r>
              <a:rPr lang="zh-CN" altLang="en-US" dirty="0">
                <a:solidFill>
                  <a:srgbClr val="FF0000"/>
                </a:solidFill>
                <a:latin typeface="Roboto"/>
              </a:rPr>
              <a:t>单元消失。</a:t>
            </a:r>
            <a:endParaRPr lang="zh-CN" altLang="en-US" b="0" i="0" dirty="0">
              <a:solidFill>
                <a:srgbClr val="FF0000"/>
              </a:solidFill>
              <a:effectLst/>
              <a:latin typeface="Roboto"/>
            </a:endParaRPr>
          </a:p>
        </p:txBody>
      </p:sp>
    </p:spTree>
    <p:extLst>
      <p:ext uri="{BB962C8B-B14F-4D97-AF65-F5344CB8AC3E}">
        <p14:creationId xmlns:p14="http://schemas.microsoft.com/office/powerpoint/2010/main" val="3096353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B0B7C-BF77-441D-BBB0-F69AA2A7047A}"/>
              </a:ext>
            </a:extLst>
          </p:cNvPr>
          <p:cNvSpPr>
            <a:spLocks noGrp="1"/>
          </p:cNvSpPr>
          <p:nvPr>
            <p:ph type="title"/>
          </p:nvPr>
        </p:nvSpPr>
        <p:spPr/>
        <p:txBody>
          <a:bodyPr/>
          <a:lstStyle/>
          <a:p>
            <a:r>
              <a:rPr lang="zh-CN" altLang="en-US" dirty="0"/>
              <a:t>丢弃正则化</a:t>
            </a:r>
            <a:r>
              <a:rPr lang="en-US" altLang="zh-CN" dirty="0"/>
              <a:t>Dropout</a:t>
            </a:r>
            <a:endParaRPr lang="zh-CN" altLang="en-US" dirty="0"/>
          </a:p>
        </p:txBody>
      </p:sp>
      <p:sp>
        <p:nvSpPr>
          <p:cNvPr id="3" name="矩形 2">
            <a:extLst>
              <a:ext uri="{FF2B5EF4-FFF2-40B4-BE49-F238E27FC236}">
                <a16:creationId xmlns:a16="http://schemas.microsoft.com/office/drawing/2014/main" id="{C14A61D2-1D71-4C06-B55E-17617CD679A3}"/>
              </a:ext>
            </a:extLst>
          </p:cNvPr>
          <p:cNvSpPr/>
          <p:nvPr/>
        </p:nvSpPr>
        <p:spPr>
          <a:xfrm>
            <a:off x="838200" y="2221899"/>
            <a:ext cx="10515600" cy="1477328"/>
          </a:xfrm>
          <a:prstGeom prst="rect">
            <a:avLst/>
          </a:prstGeom>
        </p:spPr>
        <p:txBody>
          <a:bodyPr wrap="square">
            <a:spAutoFit/>
          </a:bodyPr>
          <a:lstStyle/>
          <a:p>
            <a:r>
              <a:rPr lang="zh-CN" altLang="en-US" dirty="0">
                <a:solidFill>
                  <a:srgbClr val="212121"/>
                </a:solidFill>
                <a:latin typeface="Roboto"/>
              </a:rPr>
              <a:t>这是称为</a:t>
            </a:r>
            <a:r>
              <a:rPr lang="zh-CN" altLang="en-US" b="1" dirty="0">
                <a:solidFill>
                  <a:srgbClr val="212121"/>
                </a:solidFill>
                <a:latin typeface="Roboto"/>
              </a:rPr>
              <a:t>丢弃</a:t>
            </a:r>
            <a:r>
              <a:rPr lang="zh-CN" altLang="en-US" dirty="0">
                <a:solidFill>
                  <a:srgbClr val="212121"/>
                </a:solidFill>
                <a:latin typeface="Roboto"/>
              </a:rPr>
              <a:t>的另一种形式的正则化，可用于神经网络。其工作原理是，在梯度下降法的每一步中随机丢弃一些网络单元。丢弃得越多，正则化效果就越强：</a:t>
            </a:r>
          </a:p>
          <a:p>
            <a:pPr>
              <a:buFont typeface="Arial" panose="020B0604020202020204" pitchFamily="34" charset="0"/>
              <a:buChar char="•"/>
            </a:pPr>
            <a:r>
              <a:rPr lang="en-US" altLang="zh-CN" dirty="0">
                <a:solidFill>
                  <a:srgbClr val="FF0000"/>
                </a:solidFill>
                <a:latin typeface="Roboto"/>
              </a:rPr>
              <a:t>0.0 = </a:t>
            </a:r>
            <a:r>
              <a:rPr lang="zh-CN" altLang="en-US" dirty="0">
                <a:solidFill>
                  <a:srgbClr val="FF0000"/>
                </a:solidFill>
                <a:latin typeface="Roboto"/>
              </a:rPr>
              <a:t>无丢弃正则化。</a:t>
            </a:r>
          </a:p>
          <a:p>
            <a:pPr>
              <a:buFont typeface="Arial" panose="020B0604020202020204" pitchFamily="34" charset="0"/>
              <a:buChar char="•"/>
            </a:pPr>
            <a:r>
              <a:rPr lang="en-US" altLang="zh-CN" dirty="0">
                <a:solidFill>
                  <a:srgbClr val="FF0000"/>
                </a:solidFill>
                <a:latin typeface="Roboto"/>
              </a:rPr>
              <a:t>1.0 = </a:t>
            </a:r>
            <a:r>
              <a:rPr lang="zh-CN" altLang="en-US" dirty="0">
                <a:solidFill>
                  <a:srgbClr val="FF0000"/>
                </a:solidFill>
                <a:latin typeface="Roboto"/>
              </a:rPr>
              <a:t>丢弃所有内容。模型学不到任何规律。</a:t>
            </a:r>
          </a:p>
          <a:p>
            <a:pPr>
              <a:buFont typeface="Arial" panose="020B0604020202020204" pitchFamily="34" charset="0"/>
              <a:buChar char="•"/>
            </a:pPr>
            <a:r>
              <a:rPr lang="en-US" altLang="zh-CN" dirty="0">
                <a:solidFill>
                  <a:srgbClr val="FF0000"/>
                </a:solidFill>
                <a:latin typeface="Roboto"/>
              </a:rPr>
              <a:t>0.0 </a:t>
            </a:r>
            <a:r>
              <a:rPr lang="zh-CN" altLang="en-US" dirty="0">
                <a:solidFill>
                  <a:srgbClr val="FF0000"/>
                </a:solidFill>
                <a:latin typeface="Roboto"/>
              </a:rPr>
              <a:t>和 </a:t>
            </a:r>
            <a:r>
              <a:rPr lang="en-US" altLang="zh-CN" dirty="0">
                <a:solidFill>
                  <a:srgbClr val="FF0000"/>
                </a:solidFill>
                <a:latin typeface="Roboto"/>
              </a:rPr>
              <a:t>1.0 </a:t>
            </a:r>
            <a:r>
              <a:rPr lang="zh-CN" altLang="en-US" dirty="0">
                <a:solidFill>
                  <a:srgbClr val="FF0000"/>
                </a:solidFill>
                <a:latin typeface="Roboto"/>
              </a:rPr>
              <a:t>之间的值更有用。</a:t>
            </a:r>
            <a:endParaRPr lang="zh-CN" altLang="en-US" b="0" i="0" dirty="0">
              <a:solidFill>
                <a:srgbClr val="FF0000"/>
              </a:solidFill>
              <a:effectLst/>
              <a:latin typeface="Roboto"/>
            </a:endParaRPr>
          </a:p>
        </p:txBody>
      </p:sp>
    </p:spTree>
    <p:extLst>
      <p:ext uri="{BB962C8B-B14F-4D97-AF65-F5344CB8AC3E}">
        <p14:creationId xmlns:p14="http://schemas.microsoft.com/office/powerpoint/2010/main" val="143386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A84E8F-515D-4044-9693-3D85FB128AFF}"/>
              </a:ext>
            </a:extLst>
          </p:cNvPr>
          <p:cNvSpPr>
            <a:spLocks noGrp="1"/>
          </p:cNvSpPr>
          <p:nvPr>
            <p:ph type="title"/>
          </p:nvPr>
        </p:nvSpPr>
        <p:spPr/>
        <p:txBody>
          <a:bodyPr/>
          <a:lstStyle/>
          <a:p>
            <a:r>
              <a:rPr lang="zh-CN" altLang="en-US" dirty="0"/>
              <a:t>多类别</a:t>
            </a:r>
          </a:p>
        </p:txBody>
      </p:sp>
      <p:pic>
        <p:nvPicPr>
          <p:cNvPr id="3" name="图片 2">
            <a:extLst>
              <a:ext uri="{FF2B5EF4-FFF2-40B4-BE49-F238E27FC236}">
                <a16:creationId xmlns:a16="http://schemas.microsoft.com/office/drawing/2014/main" id="{0B3D418F-7AC4-49BB-B353-99DA1371BC9E}"/>
              </a:ext>
            </a:extLst>
          </p:cNvPr>
          <p:cNvPicPr>
            <a:picLocks noChangeAspect="1"/>
          </p:cNvPicPr>
          <p:nvPr/>
        </p:nvPicPr>
        <p:blipFill>
          <a:blip r:embed="rId2"/>
          <a:stretch>
            <a:fillRect/>
          </a:stretch>
        </p:blipFill>
        <p:spPr>
          <a:xfrm>
            <a:off x="956974" y="2133915"/>
            <a:ext cx="3876675" cy="2828925"/>
          </a:xfrm>
          <a:prstGeom prst="rect">
            <a:avLst/>
          </a:prstGeom>
        </p:spPr>
      </p:pic>
      <p:sp>
        <p:nvSpPr>
          <p:cNvPr id="4" name="矩形 3">
            <a:extLst>
              <a:ext uri="{FF2B5EF4-FFF2-40B4-BE49-F238E27FC236}">
                <a16:creationId xmlns:a16="http://schemas.microsoft.com/office/drawing/2014/main" id="{CB41137A-FB84-419B-AAE3-A3394E80F791}"/>
              </a:ext>
            </a:extLst>
          </p:cNvPr>
          <p:cNvSpPr/>
          <p:nvPr/>
        </p:nvSpPr>
        <p:spPr>
          <a:xfrm>
            <a:off x="5503394" y="2442069"/>
            <a:ext cx="6096000" cy="1477328"/>
          </a:xfrm>
          <a:prstGeom prst="rect">
            <a:avLst/>
          </a:prstGeom>
        </p:spPr>
        <p:txBody>
          <a:bodyPr>
            <a:spAutoFit/>
          </a:bodyPr>
          <a:lstStyle/>
          <a:p>
            <a:r>
              <a:rPr lang="zh-CN" altLang="en-US" b="1" dirty="0">
                <a:solidFill>
                  <a:srgbClr val="212121"/>
                </a:solidFill>
                <a:latin typeface="Roboto"/>
              </a:rPr>
              <a:t>一对多</a:t>
            </a:r>
            <a:r>
              <a:rPr lang="zh-CN" altLang="en-US" dirty="0">
                <a:solidFill>
                  <a:srgbClr val="212121"/>
                </a:solidFill>
                <a:latin typeface="Roboto"/>
              </a:rPr>
              <a:t>提供了一种利用二元分类的方法。鉴于一个分类问题会有 </a:t>
            </a:r>
            <a:r>
              <a:rPr lang="en-US" altLang="zh-CN" dirty="0">
                <a:solidFill>
                  <a:srgbClr val="212121"/>
                </a:solidFill>
                <a:latin typeface="Roboto"/>
              </a:rPr>
              <a:t>N </a:t>
            </a:r>
            <a:r>
              <a:rPr lang="zh-CN" altLang="en-US" dirty="0">
                <a:solidFill>
                  <a:srgbClr val="212121"/>
                </a:solidFill>
                <a:latin typeface="Roboto"/>
              </a:rPr>
              <a:t>个可行的解决方案，一对多解决方案包括 </a:t>
            </a:r>
            <a:r>
              <a:rPr lang="en-US" altLang="zh-CN" dirty="0">
                <a:solidFill>
                  <a:srgbClr val="212121"/>
                </a:solidFill>
                <a:latin typeface="Roboto"/>
              </a:rPr>
              <a:t>N </a:t>
            </a:r>
            <a:r>
              <a:rPr lang="zh-CN" altLang="en-US" dirty="0">
                <a:solidFill>
                  <a:srgbClr val="212121"/>
                </a:solidFill>
                <a:latin typeface="Roboto"/>
              </a:rPr>
              <a:t>个单独的二元分类器，每个可能的结果对应一个二元分类器。在训练期间，模型会训练一系列二元分类器，使每个分类器都能回答单独的分类问题</a:t>
            </a:r>
            <a:endParaRPr lang="zh-CN" altLang="en-US" dirty="0"/>
          </a:p>
        </p:txBody>
      </p:sp>
    </p:spTree>
    <p:extLst>
      <p:ext uri="{BB962C8B-B14F-4D97-AF65-F5344CB8AC3E}">
        <p14:creationId xmlns:p14="http://schemas.microsoft.com/office/powerpoint/2010/main" val="1516492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A8F97B-645D-4896-9412-D9B5CCBB99F3}"/>
              </a:ext>
            </a:extLst>
          </p:cNvPr>
          <p:cNvSpPr>
            <a:spLocks noGrp="1"/>
          </p:cNvSpPr>
          <p:nvPr>
            <p:ph type="title"/>
          </p:nvPr>
        </p:nvSpPr>
        <p:spPr/>
        <p:txBody>
          <a:bodyPr/>
          <a:lstStyle/>
          <a:p>
            <a:r>
              <a:rPr lang="en-US" altLang="zh-CN" dirty="0" err="1"/>
              <a:t>Softmax</a:t>
            </a:r>
            <a:endParaRPr lang="zh-CN" altLang="en-US" dirty="0"/>
          </a:p>
        </p:txBody>
      </p:sp>
      <p:sp>
        <p:nvSpPr>
          <p:cNvPr id="3" name="矩形 2">
            <a:extLst>
              <a:ext uri="{FF2B5EF4-FFF2-40B4-BE49-F238E27FC236}">
                <a16:creationId xmlns:a16="http://schemas.microsoft.com/office/drawing/2014/main" id="{35E6F71F-5247-431E-A0A3-63C2028E6253}"/>
              </a:ext>
            </a:extLst>
          </p:cNvPr>
          <p:cNvSpPr/>
          <p:nvPr/>
        </p:nvSpPr>
        <p:spPr>
          <a:xfrm>
            <a:off x="710152" y="1951672"/>
            <a:ext cx="10643647" cy="923330"/>
          </a:xfrm>
          <a:prstGeom prst="rect">
            <a:avLst/>
          </a:prstGeom>
        </p:spPr>
        <p:txBody>
          <a:bodyPr wrap="square">
            <a:spAutoFit/>
          </a:bodyPr>
          <a:lstStyle/>
          <a:p>
            <a:r>
              <a:rPr lang="en-US" altLang="zh-CN" b="1" dirty="0" err="1">
                <a:solidFill>
                  <a:srgbClr val="212121"/>
                </a:solidFill>
                <a:latin typeface="Roboto"/>
              </a:rPr>
              <a:t>Softmax</a:t>
            </a:r>
            <a:r>
              <a:rPr lang="zh-CN" altLang="en-US" dirty="0">
                <a:solidFill>
                  <a:srgbClr val="212121"/>
                </a:solidFill>
                <a:latin typeface="Roboto"/>
              </a:rPr>
              <a:t> 将这一想法延伸到多类别领域。也就是说，在多类别问题中，</a:t>
            </a:r>
            <a:r>
              <a:rPr lang="en-US" altLang="zh-CN" dirty="0" err="1">
                <a:solidFill>
                  <a:srgbClr val="212121"/>
                </a:solidFill>
                <a:latin typeface="Roboto"/>
              </a:rPr>
              <a:t>Softmax</a:t>
            </a:r>
            <a:r>
              <a:rPr lang="en-US" altLang="zh-CN" dirty="0">
                <a:solidFill>
                  <a:srgbClr val="212121"/>
                </a:solidFill>
                <a:latin typeface="Roboto"/>
              </a:rPr>
              <a:t> </a:t>
            </a:r>
            <a:r>
              <a:rPr lang="zh-CN" altLang="en-US" dirty="0">
                <a:solidFill>
                  <a:srgbClr val="212121"/>
                </a:solidFill>
                <a:latin typeface="Roboto"/>
              </a:rPr>
              <a:t>会为每个类别分配一个用小数表示的概率。这些用小数表示的概率相加之和必须是 </a:t>
            </a:r>
            <a:r>
              <a:rPr lang="en-US" altLang="zh-CN" dirty="0">
                <a:solidFill>
                  <a:srgbClr val="212121"/>
                </a:solidFill>
                <a:latin typeface="Roboto"/>
              </a:rPr>
              <a:t>1.0</a:t>
            </a:r>
            <a:r>
              <a:rPr lang="zh-CN" altLang="en-US" dirty="0">
                <a:solidFill>
                  <a:srgbClr val="212121"/>
                </a:solidFill>
                <a:latin typeface="Roboto"/>
              </a:rPr>
              <a:t>。与其他方式相比，这种附加限制有助于让训练过程更快速地收敛。</a:t>
            </a:r>
            <a:endParaRPr lang="zh-CN" altLang="en-US" dirty="0"/>
          </a:p>
        </p:txBody>
      </p:sp>
      <p:graphicFrame>
        <p:nvGraphicFramePr>
          <p:cNvPr id="4" name="表格 3">
            <a:extLst>
              <a:ext uri="{FF2B5EF4-FFF2-40B4-BE49-F238E27FC236}">
                <a16:creationId xmlns:a16="http://schemas.microsoft.com/office/drawing/2014/main" id="{AC696E12-0C97-48CE-AB9D-1B4A859F5827}"/>
              </a:ext>
            </a:extLst>
          </p:cNvPr>
          <p:cNvGraphicFramePr>
            <a:graphicFrameLocks noGrp="1"/>
          </p:cNvGraphicFramePr>
          <p:nvPr>
            <p:extLst>
              <p:ext uri="{D42A27DB-BD31-4B8C-83A1-F6EECF244321}">
                <p14:modId xmlns:p14="http://schemas.microsoft.com/office/powerpoint/2010/main" val="2294221788"/>
              </p:ext>
            </p:extLst>
          </p:nvPr>
        </p:nvGraphicFramePr>
        <p:xfrm>
          <a:off x="838200" y="3350098"/>
          <a:ext cx="3696094" cy="2339340"/>
        </p:xfrm>
        <a:graphic>
          <a:graphicData uri="http://schemas.openxmlformats.org/drawingml/2006/table">
            <a:tbl>
              <a:tblPr/>
              <a:tblGrid>
                <a:gridCol w="1848047">
                  <a:extLst>
                    <a:ext uri="{9D8B030D-6E8A-4147-A177-3AD203B41FA5}">
                      <a16:colId xmlns:a16="http://schemas.microsoft.com/office/drawing/2014/main" val="137751368"/>
                    </a:ext>
                  </a:extLst>
                </a:gridCol>
                <a:gridCol w="1848047">
                  <a:extLst>
                    <a:ext uri="{9D8B030D-6E8A-4147-A177-3AD203B41FA5}">
                      <a16:colId xmlns:a16="http://schemas.microsoft.com/office/drawing/2014/main" val="2568964089"/>
                    </a:ext>
                  </a:extLst>
                </a:gridCol>
              </a:tblGrid>
              <a:tr h="365760">
                <a:tc>
                  <a:txBody>
                    <a:bodyPr/>
                    <a:lstStyle/>
                    <a:p>
                      <a:pPr algn="l" fontAlgn="ctr"/>
                      <a:r>
                        <a:rPr lang="zh-CN" altLang="en-US" b="0" i="0">
                          <a:solidFill>
                            <a:srgbClr val="FFFFFF"/>
                          </a:solidFill>
                          <a:effectLst/>
                          <a:latin typeface="Roboto"/>
                        </a:rPr>
                        <a:t>类别</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ctr"/>
                      <a:r>
                        <a:rPr lang="zh-CN" altLang="en-US" b="0" i="0">
                          <a:solidFill>
                            <a:srgbClr val="FFFFFF"/>
                          </a:solidFill>
                          <a:effectLst/>
                          <a:latin typeface="Roboto"/>
                        </a:rPr>
                        <a:t>概率</a:t>
                      </a:r>
                    </a:p>
                  </a:txBody>
                  <a:tcPr marL="60960" marR="60960" marT="60960" marB="60960" anchor="ctr">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3333151337"/>
                  </a:ext>
                </a:extLst>
              </a:tr>
              <a:tr h="0">
                <a:tc>
                  <a:txBody>
                    <a:bodyPr/>
                    <a:lstStyle/>
                    <a:p>
                      <a:pPr algn="l" fontAlgn="t"/>
                      <a:r>
                        <a:rPr lang="zh-CN" altLang="en-US">
                          <a:solidFill>
                            <a:srgbClr val="212121"/>
                          </a:solidFill>
                          <a:effectLst/>
                        </a:rPr>
                        <a:t>苹果</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altLang="zh-CN">
                          <a:solidFill>
                            <a:srgbClr val="212121"/>
                          </a:solidFill>
                          <a:effectLst/>
                        </a:rPr>
                        <a:t>0.001</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549203387"/>
                  </a:ext>
                </a:extLst>
              </a:tr>
              <a:tr h="0">
                <a:tc>
                  <a:txBody>
                    <a:bodyPr/>
                    <a:lstStyle/>
                    <a:p>
                      <a:pPr algn="l" fontAlgn="t"/>
                      <a:r>
                        <a:rPr lang="zh-CN" altLang="en-US">
                          <a:solidFill>
                            <a:srgbClr val="212121"/>
                          </a:solidFill>
                          <a:effectLst/>
                        </a:rPr>
                        <a:t>熊</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altLang="zh-CN">
                          <a:solidFill>
                            <a:srgbClr val="212121"/>
                          </a:solidFill>
                          <a:effectLst/>
                        </a:rPr>
                        <a:t>0.04</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303138659"/>
                  </a:ext>
                </a:extLst>
              </a:tr>
              <a:tr h="0">
                <a:tc>
                  <a:txBody>
                    <a:bodyPr/>
                    <a:lstStyle/>
                    <a:p>
                      <a:pPr algn="l" fontAlgn="t"/>
                      <a:r>
                        <a:rPr lang="zh-CN" altLang="en-US">
                          <a:solidFill>
                            <a:srgbClr val="212121"/>
                          </a:solidFill>
                          <a:effectLst/>
                        </a:rPr>
                        <a:t>糖果</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altLang="zh-CN">
                          <a:solidFill>
                            <a:srgbClr val="212121"/>
                          </a:solidFill>
                          <a:effectLst/>
                        </a:rPr>
                        <a:t>0.008</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1978885666"/>
                  </a:ext>
                </a:extLst>
              </a:tr>
              <a:tr h="0">
                <a:tc>
                  <a:txBody>
                    <a:bodyPr/>
                    <a:lstStyle/>
                    <a:p>
                      <a:pPr algn="l" fontAlgn="t"/>
                      <a:r>
                        <a:rPr lang="zh-CN" altLang="en-US">
                          <a:solidFill>
                            <a:srgbClr val="212121"/>
                          </a:solidFill>
                          <a:effectLst/>
                        </a:rPr>
                        <a:t>狗狗</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tc>
                  <a:txBody>
                    <a:bodyPr/>
                    <a:lstStyle/>
                    <a:p>
                      <a:pPr algn="l" fontAlgn="t"/>
                      <a:r>
                        <a:rPr lang="en-US" altLang="zh-CN">
                          <a:solidFill>
                            <a:srgbClr val="212121"/>
                          </a:solidFill>
                          <a:effectLst/>
                        </a:rPr>
                        <a:t>0.95</a:t>
                      </a:r>
                    </a:p>
                  </a:txBody>
                  <a:tcPr marL="60960" marR="60960" marT="53340" marB="60960">
                    <a:lnL>
                      <a:noFill/>
                    </a:lnL>
                    <a:lnR>
                      <a:noFill/>
                    </a:lnR>
                    <a:lnT w="7620" cap="flat" cmpd="sng" algn="ctr">
                      <a:solidFill>
                        <a:srgbClr val="CFD8DC"/>
                      </a:solidFill>
                      <a:prstDash val="solid"/>
                      <a:round/>
                      <a:headEnd type="none" w="med" len="med"/>
                      <a:tailEnd type="none" w="med" len="med"/>
                    </a:lnT>
                    <a:lnB w="7620" cap="flat" cmpd="sng" algn="ctr">
                      <a:solidFill>
                        <a:srgbClr val="CFD8DC"/>
                      </a:solidFill>
                      <a:prstDash val="solid"/>
                      <a:round/>
                      <a:headEnd type="none" w="med" len="med"/>
                      <a:tailEnd type="none" w="med" len="med"/>
                    </a:lnB>
                    <a:solidFill>
                      <a:srgbClr val="78909C"/>
                    </a:solidFill>
                  </a:tcPr>
                </a:tc>
                <a:extLst>
                  <a:ext uri="{0D108BD9-81ED-4DB2-BD59-A6C34878D82A}">
                    <a16:rowId xmlns:a16="http://schemas.microsoft.com/office/drawing/2014/main" val="3442767890"/>
                  </a:ext>
                </a:extLst>
              </a:tr>
              <a:tr h="0">
                <a:tc>
                  <a:txBody>
                    <a:bodyPr/>
                    <a:lstStyle/>
                    <a:p>
                      <a:pPr algn="l" fontAlgn="t"/>
                      <a:r>
                        <a:rPr lang="zh-CN" altLang="en-US">
                          <a:solidFill>
                            <a:srgbClr val="212121"/>
                          </a:solidFill>
                          <a:effectLst/>
                        </a:rPr>
                        <a:t>鸡蛋</a:t>
                      </a: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tc>
                  <a:txBody>
                    <a:bodyPr/>
                    <a:lstStyle/>
                    <a:p>
                      <a:pPr algn="l" fontAlgn="t"/>
                      <a:r>
                        <a:rPr lang="en-US" altLang="zh-CN" dirty="0">
                          <a:solidFill>
                            <a:srgbClr val="212121"/>
                          </a:solidFill>
                          <a:effectLst/>
                        </a:rPr>
                        <a:t>0.001</a:t>
                      </a:r>
                    </a:p>
                  </a:txBody>
                  <a:tcPr marL="60960" marR="60960" marT="53340" marB="60960">
                    <a:lnL>
                      <a:noFill/>
                    </a:lnL>
                    <a:lnR>
                      <a:noFill/>
                    </a:lnR>
                    <a:lnT w="7620" cap="flat" cmpd="sng" algn="ctr">
                      <a:solidFill>
                        <a:srgbClr val="CFD8DC"/>
                      </a:solidFill>
                      <a:prstDash val="solid"/>
                      <a:round/>
                      <a:headEnd type="none" w="med" len="med"/>
                      <a:tailEnd type="none" w="med" len="med"/>
                    </a:lnT>
                    <a:lnB>
                      <a:noFill/>
                    </a:lnB>
                    <a:solidFill>
                      <a:srgbClr val="78909C"/>
                    </a:solidFill>
                  </a:tcPr>
                </a:tc>
                <a:extLst>
                  <a:ext uri="{0D108BD9-81ED-4DB2-BD59-A6C34878D82A}">
                    <a16:rowId xmlns:a16="http://schemas.microsoft.com/office/drawing/2014/main" val="3397546535"/>
                  </a:ext>
                </a:extLst>
              </a:tr>
            </a:tbl>
          </a:graphicData>
        </a:graphic>
      </p:graphicFrame>
      <p:pic>
        <p:nvPicPr>
          <p:cNvPr id="5" name="图片 4">
            <a:extLst>
              <a:ext uri="{FF2B5EF4-FFF2-40B4-BE49-F238E27FC236}">
                <a16:creationId xmlns:a16="http://schemas.microsoft.com/office/drawing/2014/main" id="{7596154A-3218-4435-A9CF-01BD25C7EF72}"/>
              </a:ext>
            </a:extLst>
          </p:cNvPr>
          <p:cNvPicPr>
            <a:picLocks noChangeAspect="1"/>
          </p:cNvPicPr>
          <p:nvPr/>
        </p:nvPicPr>
        <p:blipFill>
          <a:blip r:embed="rId2"/>
          <a:stretch>
            <a:fillRect/>
          </a:stretch>
        </p:blipFill>
        <p:spPr>
          <a:xfrm>
            <a:off x="5509382" y="3016577"/>
            <a:ext cx="4644268" cy="3265160"/>
          </a:xfrm>
          <a:prstGeom prst="rect">
            <a:avLst/>
          </a:prstGeom>
        </p:spPr>
      </p:pic>
    </p:spTree>
    <p:extLst>
      <p:ext uri="{BB962C8B-B14F-4D97-AF65-F5344CB8AC3E}">
        <p14:creationId xmlns:p14="http://schemas.microsoft.com/office/powerpoint/2010/main" val="2753183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DE5FE4-D570-4A49-80C6-54310CFB8427}"/>
              </a:ext>
            </a:extLst>
          </p:cNvPr>
          <p:cNvSpPr>
            <a:spLocks noGrp="1"/>
          </p:cNvSpPr>
          <p:nvPr>
            <p:ph type="title"/>
          </p:nvPr>
        </p:nvSpPr>
        <p:spPr/>
        <p:txBody>
          <a:bodyPr/>
          <a:lstStyle/>
          <a:p>
            <a:r>
              <a:rPr lang="zh-CN" altLang="en-US" dirty="0"/>
              <a:t>嵌套</a:t>
            </a:r>
          </a:p>
        </p:txBody>
      </p:sp>
      <p:pic>
        <p:nvPicPr>
          <p:cNvPr id="3" name="图片 2">
            <a:extLst>
              <a:ext uri="{FF2B5EF4-FFF2-40B4-BE49-F238E27FC236}">
                <a16:creationId xmlns:a16="http://schemas.microsoft.com/office/drawing/2014/main" id="{5D9669B5-7986-4CAA-940B-832533D851B9}"/>
              </a:ext>
            </a:extLst>
          </p:cNvPr>
          <p:cNvPicPr>
            <a:picLocks noChangeAspect="1"/>
          </p:cNvPicPr>
          <p:nvPr/>
        </p:nvPicPr>
        <p:blipFill>
          <a:blip r:embed="rId2"/>
          <a:stretch>
            <a:fillRect/>
          </a:stretch>
        </p:blipFill>
        <p:spPr>
          <a:xfrm>
            <a:off x="990158" y="2420479"/>
            <a:ext cx="5724525" cy="2714625"/>
          </a:xfrm>
          <a:prstGeom prst="rect">
            <a:avLst/>
          </a:prstGeom>
        </p:spPr>
      </p:pic>
      <p:pic>
        <p:nvPicPr>
          <p:cNvPr id="4" name="图片 3">
            <a:extLst>
              <a:ext uri="{FF2B5EF4-FFF2-40B4-BE49-F238E27FC236}">
                <a16:creationId xmlns:a16="http://schemas.microsoft.com/office/drawing/2014/main" id="{765861D7-1D37-44E4-AC03-F9ED4FF69B6F}"/>
              </a:ext>
            </a:extLst>
          </p:cNvPr>
          <p:cNvPicPr>
            <a:picLocks noChangeAspect="1"/>
          </p:cNvPicPr>
          <p:nvPr/>
        </p:nvPicPr>
        <p:blipFill>
          <a:blip r:embed="rId3"/>
          <a:stretch>
            <a:fillRect/>
          </a:stretch>
        </p:blipFill>
        <p:spPr>
          <a:xfrm>
            <a:off x="7972425" y="1634666"/>
            <a:ext cx="3648075" cy="2266950"/>
          </a:xfrm>
          <a:prstGeom prst="rect">
            <a:avLst/>
          </a:prstGeom>
        </p:spPr>
      </p:pic>
      <p:pic>
        <p:nvPicPr>
          <p:cNvPr id="5" name="图片 4">
            <a:extLst>
              <a:ext uri="{FF2B5EF4-FFF2-40B4-BE49-F238E27FC236}">
                <a16:creationId xmlns:a16="http://schemas.microsoft.com/office/drawing/2014/main" id="{C8D702A9-E5F2-4037-90EC-4AECA2379746}"/>
              </a:ext>
            </a:extLst>
          </p:cNvPr>
          <p:cNvPicPr>
            <a:picLocks noChangeAspect="1"/>
          </p:cNvPicPr>
          <p:nvPr/>
        </p:nvPicPr>
        <p:blipFill>
          <a:blip r:embed="rId4"/>
          <a:stretch>
            <a:fillRect/>
          </a:stretch>
        </p:blipFill>
        <p:spPr>
          <a:xfrm>
            <a:off x="7972425" y="3901616"/>
            <a:ext cx="3562350" cy="2466975"/>
          </a:xfrm>
          <a:prstGeom prst="rect">
            <a:avLst/>
          </a:prstGeom>
        </p:spPr>
      </p:pic>
    </p:spTree>
    <p:extLst>
      <p:ext uri="{BB962C8B-B14F-4D97-AF65-F5344CB8AC3E}">
        <p14:creationId xmlns:p14="http://schemas.microsoft.com/office/powerpoint/2010/main" val="270139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3CD7C-997D-4BE6-A384-EB04BDF93CEC}"/>
              </a:ext>
            </a:extLst>
          </p:cNvPr>
          <p:cNvSpPr>
            <a:spLocks noGrp="1"/>
          </p:cNvSpPr>
          <p:nvPr>
            <p:ph type="title"/>
          </p:nvPr>
        </p:nvSpPr>
        <p:spPr/>
        <p:txBody>
          <a:bodyPr/>
          <a:lstStyle/>
          <a:p>
            <a:r>
              <a:rPr lang="zh-CN" altLang="en-US" dirty="0"/>
              <a:t>生产环境机器学习系统 </a:t>
            </a:r>
          </a:p>
        </p:txBody>
      </p:sp>
      <p:pic>
        <p:nvPicPr>
          <p:cNvPr id="3" name="图片 2">
            <a:extLst>
              <a:ext uri="{FF2B5EF4-FFF2-40B4-BE49-F238E27FC236}">
                <a16:creationId xmlns:a16="http://schemas.microsoft.com/office/drawing/2014/main" id="{E4DCA77F-D3B3-4510-8ED5-81F7CC3E2927}"/>
              </a:ext>
            </a:extLst>
          </p:cNvPr>
          <p:cNvPicPr>
            <a:picLocks noChangeAspect="1"/>
          </p:cNvPicPr>
          <p:nvPr/>
        </p:nvPicPr>
        <p:blipFill>
          <a:blip r:embed="rId2"/>
          <a:stretch>
            <a:fillRect/>
          </a:stretch>
        </p:blipFill>
        <p:spPr>
          <a:xfrm>
            <a:off x="2965566" y="2167978"/>
            <a:ext cx="5610225" cy="3609975"/>
          </a:xfrm>
          <a:prstGeom prst="rect">
            <a:avLst/>
          </a:prstGeom>
        </p:spPr>
      </p:pic>
    </p:spTree>
    <p:extLst>
      <p:ext uri="{BB962C8B-B14F-4D97-AF65-F5344CB8AC3E}">
        <p14:creationId xmlns:p14="http://schemas.microsoft.com/office/powerpoint/2010/main" val="3413335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B0B7C-BF77-441D-BBB0-F69AA2A7047A}"/>
              </a:ext>
            </a:extLst>
          </p:cNvPr>
          <p:cNvSpPr>
            <a:spLocks noGrp="1"/>
          </p:cNvSpPr>
          <p:nvPr>
            <p:ph type="title"/>
          </p:nvPr>
        </p:nvSpPr>
        <p:spPr/>
        <p:txBody>
          <a:bodyPr/>
          <a:lstStyle/>
          <a:p>
            <a:r>
              <a:rPr lang="zh-CN" altLang="en-US" dirty="0"/>
              <a:t>静态模型和动态模型</a:t>
            </a:r>
          </a:p>
        </p:txBody>
      </p:sp>
      <p:sp>
        <p:nvSpPr>
          <p:cNvPr id="3" name="矩形 2">
            <a:extLst>
              <a:ext uri="{FF2B5EF4-FFF2-40B4-BE49-F238E27FC236}">
                <a16:creationId xmlns:a16="http://schemas.microsoft.com/office/drawing/2014/main" id="{A87F72C4-D153-40E7-8EB4-0D0B7272D282}"/>
              </a:ext>
            </a:extLst>
          </p:cNvPr>
          <p:cNvSpPr/>
          <p:nvPr/>
        </p:nvSpPr>
        <p:spPr>
          <a:xfrm>
            <a:off x="838201" y="4914655"/>
            <a:ext cx="10515599" cy="1200329"/>
          </a:xfrm>
          <a:prstGeom prst="rect">
            <a:avLst/>
          </a:prstGeom>
        </p:spPr>
        <p:txBody>
          <a:bodyPr wrap="square">
            <a:spAutoFit/>
          </a:bodyPr>
          <a:lstStyle/>
          <a:p>
            <a:r>
              <a:rPr lang="zh-CN" altLang="en-US" dirty="0">
                <a:solidFill>
                  <a:srgbClr val="212121"/>
                </a:solidFill>
                <a:latin typeface="Roboto"/>
              </a:rPr>
              <a:t>从广义上讲，静态训练和动态训练的选择由以下几点决定：</a:t>
            </a:r>
          </a:p>
          <a:p>
            <a:pPr>
              <a:buFont typeface="Arial" panose="020B0604020202020204" pitchFamily="34" charset="0"/>
              <a:buChar char="•"/>
            </a:pPr>
            <a:r>
              <a:rPr lang="zh-CN" altLang="en-US" dirty="0">
                <a:solidFill>
                  <a:srgbClr val="212121"/>
                </a:solidFill>
                <a:latin typeface="Roboto"/>
              </a:rPr>
              <a:t>静态模型更易于构建和测试。</a:t>
            </a:r>
          </a:p>
          <a:p>
            <a:pPr>
              <a:buFont typeface="Arial" panose="020B0604020202020204" pitchFamily="34" charset="0"/>
              <a:buChar char="•"/>
            </a:pPr>
            <a:r>
              <a:rPr lang="zh-CN" altLang="en-US" dirty="0">
                <a:solidFill>
                  <a:srgbClr val="212121"/>
                </a:solidFill>
                <a:latin typeface="Roboto"/>
              </a:rPr>
              <a:t>动态模型可以适应不断变化的数据。世界瞬息万变。基于去年的数据作出的销售预测很可能无法成功预测下一年的情况。</a:t>
            </a:r>
          </a:p>
        </p:txBody>
      </p:sp>
      <p:pic>
        <p:nvPicPr>
          <p:cNvPr id="4" name="图片 3">
            <a:extLst>
              <a:ext uri="{FF2B5EF4-FFF2-40B4-BE49-F238E27FC236}">
                <a16:creationId xmlns:a16="http://schemas.microsoft.com/office/drawing/2014/main" id="{837FF172-5F34-41E3-82FA-9BDB132E5A83}"/>
              </a:ext>
            </a:extLst>
          </p:cNvPr>
          <p:cNvPicPr>
            <a:picLocks noChangeAspect="1"/>
          </p:cNvPicPr>
          <p:nvPr/>
        </p:nvPicPr>
        <p:blipFill>
          <a:blip r:embed="rId2"/>
          <a:stretch>
            <a:fillRect/>
          </a:stretch>
        </p:blipFill>
        <p:spPr>
          <a:xfrm>
            <a:off x="1038225" y="1690688"/>
            <a:ext cx="5057775" cy="2724150"/>
          </a:xfrm>
          <a:prstGeom prst="rect">
            <a:avLst/>
          </a:prstGeom>
        </p:spPr>
      </p:pic>
    </p:spTree>
    <p:extLst>
      <p:ext uri="{BB962C8B-B14F-4D97-AF65-F5344CB8AC3E}">
        <p14:creationId xmlns:p14="http://schemas.microsoft.com/office/powerpoint/2010/main" val="3513263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89595-163E-405A-A76E-620F7CEC7017}"/>
              </a:ext>
            </a:extLst>
          </p:cNvPr>
          <p:cNvSpPr>
            <a:spLocks noGrp="1"/>
          </p:cNvSpPr>
          <p:nvPr>
            <p:ph type="title"/>
          </p:nvPr>
        </p:nvSpPr>
        <p:spPr/>
        <p:txBody>
          <a:bodyPr/>
          <a:lstStyle/>
          <a:p>
            <a:r>
              <a:rPr lang="zh-CN" altLang="en-US" dirty="0"/>
              <a:t>机器学习的方法</a:t>
            </a:r>
          </a:p>
        </p:txBody>
      </p:sp>
      <p:sp>
        <p:nvSpPr>
          <p:cNvPr id="4" name="矩形 3">
            <a:extLst>
              <a:ext uri="{FF2B5EF4-FFF2-40B4-BE49-F238E27FC236}">
                <a16:creationId xmlns:a16="http://schemas.microsoft.com/office/drawing/2014/main" id="{E5B95EA3-BC58-41B7-98EF-5CE9EEF49902}"/>
              </a:ext>
            </a:extLst>
          </p:cNvPr>
          <p:cNvSpPr/>
          <p:nvPr/>
        </p:nvSpPr>
        <p:spPr>
          <a:xfrm>
            <a:off x="917548" y="1690688"/>
            <a:ext cx="6096000" cy="3416320"/>
          </a:xfrm>
          <a:prstGeom prst="rect">
            <a:avLst/>
          </a:prstGeom>
        </p:spPr>
        <p:txBody>
          <a:bodyPr>
            <a:spAutoFit/>
          </a:bodyPr>
          <a:lstStyle/>
          <a:p>
            <a:r>
              <a:rPr lang="zh-CN" altLang="en-US" dirty="0">
                <a:solidFill>
                  <a:srgbClr val="4F4F4F"/>
                </a:solidFill>
                <a:latin typeface="Verdana" panose="020B0604030504040204" pitchFamily="34" charset="0"/>
              </a:rPr>
              <a:t>      按照训练的数据有无标签，可以将算法分为监督学习算法和无监督学习算法，但推荐算法较为特殊，既不属于监督学习，也不属于非监督学习，是单独的一类。</a:t>
            </a:r>
          </a:p>
          <a:p>
            <a:r>
              <a:rPr lang="zh-CN" altLang="en-US" dirty="0">
                <a:solidFill>
                  <a:srgbClr val="4F4F4F"/>
                </a:solidFill>
                <a:latin typeface="Verdana" panose="020B0604030504040204" pitchFamily="34" charset="0"/>
              </a:rPr>
              <a:t> </a:t>
            </a:r>
          </a:p>
          <a:p>
            <a:r>
              <a:rPr lang="zh-CN" altLang="en-US" b="1" dirty="0">
                <a:solidFill>
                  <a:srgbClr val="4F4F4F"/>
                </a:solidFill>
                <a:latin typeface="Verdana" panose="020B0604030504040204" pitchFamily="34" charset="0"/>
              </a:rPr>
              <a:t>监督学习算法：</a:t>
            </a:r>
            <a:br>
              <a:rPr lang="zh-CN" altLang="en-US" dirty="0">
                <a:solidFill>
                  <a:srgbClr val="4F4F4F"/>
                </a:solidFill>
                <a:latin typeface="Verdana" panose="020B0604030504040204" pitchFamily="34" charset="0"/>
              </a:rPr>
            </a:br>
            <a:r>
              <a:rPr lang="zh-CN" altLang="en-US" dirty="0">
                <a:solidFill>
                  <a:srgbClr val="4F4F4F"/>
                </a:solidFill>
                <a:latin typeface="Verdana" panose="020B0604030504040204" pitchFamily="34" charset="0"/>
              </a:rPr>
              <a:t>线性回归，逻辑回归，神经网络，</a:t>
            </a:r>
            <a:r>
              <a:rPr lang="en-US" altLang="zh-CN" dirty="0">
                <a:solidFill>
                  <a:srgbClr val="4F4F4F"/>
                </a:solidFill>
                <a:latin typeface="Verdana" panose="020B0604030504040204" pitchFamily="34" charset="0"/>
              </a:rPr>
              <a:t>SVM</a:t>
            </a:r>
          </a:p>
          <a:p>
            <a:r>
              <a:rPr lang="en-US" altLang="zh-CN" dirty="0">
                <a:solidFill>
                  <a:srgbClr val="4F4F4F"/>
                </a:solidFill>
                <a:latin typeface="Verdana" panose="020B0604030504040204" pitchFamily="34" charset="0"/>
              </a:rPr>
              <a:t> </a:t>
            </a:r>
          </a:p>
          <a:p>
            <a:r>
              <a:rPr lang="zh-CN" altLang="en-US" b="1" dirty="0">
                <a:solidFill>
                  <a:srgbClr val="4F4F4F"/>
                </a:solidFill>
                <a:latin typeface="Verdana" panose="020B0604030504040204" pitchFamily="34" charset="0"/>
              </a:rPr>
              <a:t>无监督学习算法：</a:t>
            </a:r>
            <a:br>
              <a:rPr lang="zh-CN" altLang="en-US" dirty="0">
                <a:solidFill>
                  <a:srgbClr val="4F4F4F"/>
                </a:solidFill>
                <a:latin typeface="Verdana" panose="020B0604030504040204" pitchFamily="34" charset="0"/>
              </a:rPr>
            </a:br>
            <a:r>
              <a:rPr lang="zh-CN" altLang="en-US" dirty="0">
                <a:solidFill>
                  <a:srgbClr val="4F4F4F"/>
                </a:solidFill>
                <a:latin typeface="Verdana" panose="020B0604030504040204" pitchFamily="34" charset="0"/>
              </a:rPr>
              <a:t>聚类算法，降维算法</a:t>
            </a:r>
          </a:p>
          <a:p>
            <a:r>
              <a:rPr lang="zh-CN" altLang="en-US" dirty="0">
                <a:solidFill>
                  <a:srgbClr val="4F4F4F"/>
                </a:solidFill>
                <a:latin typeface="Verdana" panose="020B0604030504040204" pitchFamily="34" charset="0"/>
              </a:rPr>
              <a:t> </a:t>
            </a:r>
          </a:p>
          <a:p>
            <a:r>
              <a:rPr lang="zh-CN" altLang="en-US" b="1" dirty="0">
                <a:solidFill>
                  <a:srgbClr val="4F4F4F"/>
                </a:solidFill>
                <a:latin typeface="Verdana" panose="020B0604030504040204" pitchFamily="34" charset="0"/>
              </a:rPr>
              <a:t>特殊算法：</a:t>
            </a:r>
            <a:br>
              <a:rPr lang="zh-CN" altLang="en-US" dirty="0">
                <a:solidFill>
                  <a:srgbClr val="4F4F4F"/>
                </a:solidFill>
                <a:latin typeface="Verdana" panose="020B0604030504040204" pitchFamily="34" charset="0"/>
              </a:rPr>
            </a:br>
            <a:r>
              <a:rPr lang="zh-CN" altLang="en-US" dirty="0">
                <a:solidFill>
                  <a:srgbClr val="4F4F4F"/>
                </a:solidFill>
                <a:latin typeface="Verdana" panose="020B0604030504040204" pitchFamily="34" charset="0"/>
              </a:rPr>
              <a:t>推荐算法</a:t>
            </a:r>
            <a:endParaRPr lang="zh-CN" altLang="en-US" b="0" i="0" dirty="0">
              <a:solidFill>
                <a:srgbClr val="4F4F4F"/>
              </a:solidFill>
              <a:effectLst/>
              <a:latin typeface="Verdana" panose="020B0604030504040204" pitchFamily="34" charset="0"/>
            </a:endParaRPr>
          </a:p>
        </p:txBody>
      </p:sp>
      <p:sp>
        <p:nvSpPr>
          <p:cNvPr id="5" name="矩形 4">
            <a:extLst>
              <a:ext uri="{FF2B5EF4-FFF2-40B4-BE49-F238E27FC236}">
                <a16:creationId xmlns:a16="http://schemas.microsoft.com/office/drawing/2014/main" id="{8C3A8B33-ADB5-4F60-B5C9-BB1911D9D01C}"/>
              </a:ext>
            </a:extLst>
          </p:cNvPr>
          <p:cNvSpPr/>
          <p:nvPr/>
        </p:nvSpPr>
        <p:spPr>
          <a:xfrm>
            <a:off x="5178452" y="3902773"/>
            <a:ext cx="6096000" cy="2308324"/>
          </a:xfrm>
          <a:prstGeom prst="rect">
            <a:avLst/>
          </a:prstGeom>
        </p:spPr>
        <p:txBody>
          <a:bodyPr>
            <a:spAutoFit/>
          </a:bodyPr>
          <a:lstStyle/>
          <a:p>
            <a:r>
              <a:rPr lang="zh-CN" altLang="en-US" dirty="0">
                <a:solidFill>
                  <a:srgbClr val="4F4F4F"/>
                </a:solidFill>
                <a:latin typeface="Verdana" panose="020B0604030504040204" pitchFamily="34" charset="0"/>
              </a:rPr>
              <a:t>       除了这些算法以外，有一些算法的名字在机器学习领域中也经常出现。但他们本身并不算是一个机器学习算法，而是为了解决某个子问题而诞生的。你可以理解他们为以上算法的子算法，用于大幅度提高训练过程。其中的代表有：梯度下降法，主要运用在线型回归，逻辑回归，神经网络，推荐算法中；牛顿法，主要运用在线型回归中；</a:t>
            </a:r>
            <a:r>
              <a:rPr lang="en-US" altLang="zh-CN" dirty="0">
                <a:solidFill>
                  <a:srgbClr val="4F4F4F"/>
                </a:solidFill>
                <a:latin typeface="Verdana" panose="020B0604030504040204" pitchFamily="34" charset="0"/>
              </a:rPr>
              <a:t>BP</a:t>
            </a:r>
            <a:r>
              <a:rPr lang="zh-CN" altLang="en-US" dirty="0">
                <a:solidFill>
                  <a:srgbClr val="4F4F4F"/>
                </a:solidFill>
                <a:latin typeface="Verdana" panose="020B0604030504040204" pitchFamily="34" charset="0"/>
              </a:rPr>
              <a:t>算法，主要运用在神经网络中；</a:t>
            </a:r>
            <a:r>
              <a:rPr lang="en-US" altLang="zh-CN" dirty="0">
                <a:solidFill>
                  <a:srgbClr val="4F4F4F"/>
                </a:solidFill>
                <a:latin typeface="Verdana" panose="020B0604030504040204" pitchFamily="34" charset="0"/>
              </a:rPr>
              <a:t>SMO</a:t>
            </a:r>
            <a:r>
              <a:rPr lang="zh-CN" altLang="en-US" dirty="0">
                <a:solidFill>
                  <a:srgbClr val="4F4F4F"/>
                </a:solidFill>
                <a:latin typeface="Verdana" panose="020B0604030504040204" pitchFamily="34" charset="0"/>
              </a:rPr>
              <a:t>算法，主要运用在</a:t>
            </a:r>
            <a:r>
              <a:rPr lang="en-US" altLang="zh-CN" dirty="0">
                <a:solidFill>
                  <a:srgbClr val="4F4F4F"/>
                </a:solidFill>
                <a:latin typeface="Verdana" panose="020B0604030504040204" pitchFamily="34" charset="0"/>
              </a:rPr>
              <a:t>SVM</a:t>
            </a:r>
            <a:r>
              <a:rPr lang="zh-CN" altLang="en-US" dirty="0">
                <a:solidFill>
                  <a:srgbClr val="4F4F4F"/>
                </a:solidFill>
                <a:latin typeface="Verdana" panose="020B0604030504040204" pitchFamily="34" charset="0"/>
              </a:rPr>
              <a:t>中。</a:t>
            </a:r>
            <a:endParaRPr lang="zh-CN" altLang="en-US" dirty="0"/>
          </a:p>
        </p:txBody>
      </p:sp>
    </p:spTree>
    <p:extLst>
      <p:ext uri="{BB962C8B-B14F-4D97-AF65-F5344CB8AC3E}">
        <p14:creationId xmlns:p14="http://schemas.microsoft.com/office/powerpoint/2010/main" val="1303882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B0B7C-BF77-441D-BBB0-F69AA2A7047A}"/>
              </a:ext>
            </a:extLst>
          </p:cNvPr>
          <p:cNvSpPr>
            <a:spLocks noGrp="1"/>
          </p:cNvSpPr>
          <p:nvPr>
            <p:ph type="title"/>
          </p:nvPr>
        </p:nvSpPr>
        <p:spPr/>
        <p:txBody>
          <a:bodyPr/>
          <a:lstStyle/>
          <a:p>
            <a:r>
              <a:rPr lang="zh-CN" altLang="en-US" dirty="0"/>
              <a:t>静态推理与动态推理</a:t>
            </a:r>
          </a:p>
        </p:txBody>
      </p:sp>
      <p:sp>
        <p:nvSpPr>
          <p:cNvPr id="3" name="矩形 2">
            <a:extLst>
              <a:ext uri="{FF2B5EF4-FFF2-40B4-BE49-F238E27FC236}">
                <a16:creationId xmlns:a16="http://schemas.microsoft.com/office/drawing/2014/main" id="{42E1C5CE-C34C-4D75-9611-A0CD13632E66}"/>
              </a:ext>
            </a:extLst>
          </p:cNvPr>
          <p:cNvSpPr/>
          <p:nvPr/>
        </p:nvSpPr>
        <p:spPr>
          <a:xfrm>
            <a:off x="917542" y="1785363"/>
            <a:ext cx="10436258" cy="1477328"/>
          </a:xfrm>
          <a:prstGeom prst="rect">
            <a:avLst/>
          </a:prstGeom>
        </p:spPr>
        <p:txBody>
          <a:bodyPr wrap="square">
            <a:spAutoFit/>
          </a:bodyPr>
          <a:lstStyle/>
          <a:p>
            <a:r>
              <a:rPr lang="zh-CN" altLang="en-US" dirty="0">
                <a:solidFill>
                  <a:srgbClr val="212121"/>
                </a:solidFill>
                <a:latin typeface="Roboto"/>
              </a:rPr>
              <a:t>您可以选择以下任一推理策略：</a:t>
            </a:r>
          </a:p>
          <a:p>
            <a:pPr>
              <a:buFont typeface="Arial" panose="020B0604020202020204" pitchFamily="34" charset="0"/>
              <a:buChar char="•"/>
            </a:pPr>
            <a:r>
              <a:rPr lang="zh-CN" altLang="en-US" b="1" dirty="0">
                <a:solidFill>
                  <a:srgbClr val="212121"/>
                </a:solidFill>
                <a:latin typeface="Roboto"/>
              </a:rPr>
              <a:t>离线推理</a:t>
            </a:r>
            <a:r>
              <a:rPr lang="zh-CN" altLang="en-US" dirty="0">
                <a:solidFill>
                  <a:srgbClr val="212121"/>
                </a:solidFill>
                <a:latin typeface="Roboto"/>
              </a:rPr>
              <a:t>，指的是使用 </a:t>
            </a:r>
            <a:r>
              <a:rPr lang="en-US" altLang="zh-CN" dirty="0">
                <a:solidFill>
                  <a:srgbClr val="212121"/>
                </a:solidFill>
                <a:latin typeface="Roboto"/>
              </a:rPr>
              <a:t>MapReduce </a:t>
            </a:r>
            <a:r>
              <a:rPr lang="zh-CN" altLang="en-US" dirty="0">
                <a:solidFill>
                  <a:srgbClr val="212121"/>
                </a:solidFill>
                <a:latin typeface="Roboto"/>
              </a:rPr>
              <a:t>或类似方法批量进行所有可能的预测。然后，将预测记录到 </a:t>
            </a:r>
            <a:r>
              <a:rPr lang="en-US" altLang="zh-CN" dirty="0" err="1">
                <a:solidFill>
                  <a:srgbClr val="212121"/>
                </a:solidFill>
                <a:latin typeface="Roboto"/>
              </a:rPr>
              <a:t>SSTable</a:t>
            </a:r>
            <a:r>
              <a:rPr lang="en-US" altLang="zh-CN" dirty="0">
                <a:solidFill>
                  <a:srgbClr val="212121"/>
                </a:solidFill>
                <a:latin typeface="Roboto"/>
              </a:rPr>
              <a:t> </a:t>
            </a:r>
            <a:r>
              <a:rPr lang="zh-CN" altLang="en-US" dirty="0">
                <a:solidFill>
                  <a:srgbClr val="212121"/>
                </a:solidFill>
                <a:latin typeface="Roboto"/>
              </a:rPr>
              <a:t>或 </a:t>
            </a:r>
            <a:r>
              <a:rPr lang="en-US" altLang="zh-CN" dirty="0" err="1">
                <a:solidFill>
                  <a:srgbClr val="212121"/>
                </a:solidFill>
                <a:latin typeface="Roboto"/>
              </a:rPr>
              <a:t>Bigtable</a:t>
            </a:r>
            <a:r>
              <a:rPr lang="en-US" altLang="zh-CN" dirty="0">
                <a:solidFill>
                  <a:srgbClr val="212121"/>
                </a:solidFill>
                <a:latin typeface="Roboto"/>
              </a:rPr>
              <a:t> </a:t>
            </a:r>
            <a:r>
              <a:rPr lang="zh-CN" altLang="en-US" dirty="0">
                <a:solidFill>
                  <a:srgbClr val="212121"/>
                </a:solidFill>
                <a:latin typeface="Roboto"/>
              </a:rPr>
              <a:t>中，并将它们提供给一个缓存</a:t>
            </a:r>
            <a:r>
              <a:rPr lang="en-US" altLang="zh-CN" dirty="0">
                <a:solidFill>
                  <a:srgbClr val="212121"/>
                </a:solidFill>
                <a:latin typeface="Roboto"/>
              </a:rPr>
              <a:t>/</a:t>
            </a:r>
            <a:r>
              <a:rPr lang="zh-CN" altLang="en-US" dirty="0">
                <a:solidFill>
                  <a:srgbClr val="212121"/>
                </a:solidFill>
                <a:latin typeface="Roboto"/>
              </a:rPr>
              <a:t>查询表。</a:t>
            </a:r>
            <a:endParaRPr lang="en-US" altLang="zh-CN" dirty="0">
              <a:solidFill>
                <a:srgbClr val="212121"/>
              </a:solidFill>
              <a:latin typeface="Roboto"/>
            </a:endParaRPr>
          </a:p>
          <a:p>
            <a:endParaRPr lang="zh-CN" altLang="en-US" dirty="0">
              <a:solidFill>
                <a:srgbClr val="212121"/>
              </a:solidFill>
              <a:latin typeface="Roboto"/>
            </a:endParaRPr>
          </a:p>
          <a:p>
            <a:pPr>
              <a:buFont typeface="Arial" panose="020B0604020202020204" pitchFamily="34" charset="0"/>
              <a:buChar char="•"/>
            </a:pPr>
            <a:r>
              <a:rPr lang="zh-CN" altLang="en-US" b="1" dirty="0">
                <a:solidFill>
                  <a:srgbClr val="212121"/>
                </a:solidFill>
                <a:latin typeface="Roboto"/>
              </a:rPr>
              <a:t>在线推理</a:t>
            </a:r>
            <a:r>
              <a:rPr lang="zh-CN" altLang="en-US" dirty="0">
                <a:solidFill>
                  <a:srgbClr val="212121"/>
                </a:solidFill>
                <a:latin typeface="Roboto"/>
              </a:rPr>
              <a:t>，指的是使用服务器根据需要进行预测。</a:t>
            </a:r>
            <a:endParaRPr lang="zh-CN" altLang="en-US" b="0" i="0" dirty="0">
              <a:solidFill>
                <a:srgbClr val="212121"/>
              </a:solidFill>
              <a:effectLst/>
              <a:latin typeface="Roboto"/>
            </a:endParaRPr>
          </a:p>
        </p:txBody>
      </p:sp>
      <p:sp>
        <p:nvSpPr>
          <p:cNvPr id="4" name="矩形 3">
            <a:extLst>
              <a:ext uri="{FF2B5EF4-FFF2-40B4-BE49-F238E27FC236}">
                <a16:creationId xmlns:a16="http://schemas.microsoft.com/office/drawing/2014/main" id="{86D9F94A-116F-4FB6-8781-9E188CAF9F70}"/>
              </a:ext>
            </a:extLst>
          </p:cNvPr>
          <p:cNvSpPr/>
          <p:nvPr/>
        </p:nvSpPr>
        <p:spPr>
          <a:xfrm>
            <a:off x="917542" y="3357366"/>
            <a:ext cx="10515599" cy="3139321"/>
          </a:xfrm>
          <a:prstGeom prst="rect">
            <a:avLst/>
          </a:prstGeom>
        </p:spPr>
        <p:txBody>
          <a:bodyPr wrap="square">
            <a:spAutoFit/>
          </a:bodyPr>
          <a:lstStyle/>
          <a:p>
            <a:r>
              <a:rPr lang="zh-CN" altLang="en-US" dirty="0">
                <a:solidFill>
                  <a:srgbClr val="212121"/>
                </a:solidFill>
                <a:latin typeface="Roboto"/>
              </a:rPr>
              <a:t>以下是离线推理的优缺点：</a:t>
            </a:r>
          </a:p>
          <a:p>
            <a:pPr>
              <a:buFont typeface="Arial" panose="020B0604020202020204" pitchFamily="34" charset="0"/>
              <a:buChar char="•"/>
            </a:pPr>
            <a:r>
              <a:rPr lang="zh-CN" altLang="en-US" dirty="0">
                <a:solidFill>
                  <a:srgbClr val="212121"/>
                </a:solidFill>
                <a:latin typeface="Roboto"/>
              </a:rPr>
              <a:t>优点：不需要过多担心推理成本。</a:t>
            </a:r>
          </a:p>
          <a:p>
            <a:pPr>
              <a:buFont typeface="Arial" panose="020B0604020202020204" pitchFamily="34" charset="0"/>
              <a:buChar char="•"/>
            </a:pPr>
            <a:r>
              <a:rPr lang="zh-CN" altLang="en-US" dirty="0">
                <a:solidFill>
                  <a:srgbClr val="212121"/>
                </a:solidFill>
                <a:latin typeface="Roboto"/>
              </a:rPr>
              <a:t>优点：可以使用批量方法或某些巨型 </a:t>
            </a:r>
            <a:r>
              <a:rPr lang="en-US" altLang="zh-CN" dirty="0">
                <a:solidFill>
                  <a:srgbClr val="212121"/>
                </a:solidFill>
                <a:latin typeface="Roboto"/>
              </a:rPr>
              <a:t>MapReduce </a:t>
            </a:r>
            <a:r>
              <a:rPr lang="zh-CN" altLang="en-US" dirty="0">
                <a:solidFill>
                  <a:srgbClr val="212121"/>
                </a:solidFill>
                <a:latin typeface="Roboto"/>
              </a:rPr>
              <a:t>方法。</a:t>
            </a:r>
          </a:p>
          <a:p>
            <a:pPr>
              <a:buFont typeface="Arial" panose="020B0604020202020204" pitchFamily="34" charset="0"/>
              <a:buChar char="•"/>
            </a:pPr>
            <a:r>
              <a:rPr lang="zh-CN" altLang="en-US" dirty="0">
                <a:solidFill>
                  <a:srgbClr val="212121"/>
                </a:solidFill>
                <a:latin typeface="Roboto"/>
              </a:rPr>
              <a:t>优点：可以在推送之前对预测执行后期验证。</a:t>
            </a:r>
          </a:p>
          <a:p>
            <a:pPr>
              <a:buFont typeface="Arial" panose="020B0604020202020204" pitchFamily="34" charset="0"/>
              <a:buChar char="•"/>
            </a:pPr>
            <a:r>
              <a:rPr lang="zh-CN" altLang="en-US" dirty="0">
                <a:solidFill>
                  <a:srgbClr val="212121"/>
                </a:solidFill>
                <a:latin typeface="Roboto"/>
              </a:rPr>
              <a:t>缺点：只能对我们知晓的数据进行预测，不适用于存在长尾的情况。</a:t>
            </a:r>
          </a:p>
          <a:p>
            <a:pPr>
              <a:buFont typeface="Arial" panose="020B0604020202020204" pitchFamily="34" charset="0"/>
              <a:buChar char="•"/>
            </a:pPr>
            <a:r>
              <a:rPr lang="zh-CN" altLang="en-US" dirty="0">
                <a:solidFill>
                  <a:srgbClr val="212121"/>
                </a:solidFill>
                <a:latin typeface="Roboto"/>
              </a:rPr>
              <a:t>缺点：更新可能延迟数小时或数天。</a:t>
            </a:r>
          </a:p>
          <a:p>
            <a:endParaRPr lang="en-US" altLang="zh-CN" dirty="0">
              <a:solidFill>
                <a:srgbClr val="212121"/>
              </a:solidFill>
              <a:latin typeface="Roboto"/>
            </a:endParaRPr>
          </a:p>
          <a:p>
            <a:r>
              <a:rPr lang="zh-CN" altLang="en-US" dirty="0">
                <a:solidFill>
                  <a:srgbClr val="212121"/>
                </a:solidFill>
                <a:latin typeface="Roboto"/>
              </a:rPr>
              <a:t>以下是在线推理的优缺点：</a:t>
            </a:r>
          </a:p>
          <a:p>
            <a:pPr>
              <a:buFont typeface="Arial" panose="020B0604020202020204" pitchFamily="34" charset="0"/>
              <a:buChar char="•"/>
            </a:pPr>
            <a:r>
              <a:rPr lang="zh-CN" altLang="en-US" dirty="0">
                <a:solidFill>
                  <a:srgbClr val="212121"/>
                </a:solidFill>
                <a:latin typeface="Roboto"/>
              </a:rPr>
              <a:t>优点：可在新项目加入时对其进行预测，非常适合存在长尾的情况。</a:t>
            </a:r>
          </a:p>
          <a:p>
            <a:pPr>
              <a:buFont typeface="Arial" panose="020B0604020202020204" pitchFamily="34" charset="0"/>
              <a:buChar char="•"/>
            </a:pPr>
            <a:r>
              <a:rPr lang="zh-CN" altLang="en-US" dirty="0">
                <a:solidFill>
                  <a:srgbClr val="212121"/>
                </a:solidFill>
                <a:latin typeface="Roboto"/>
              </a:rPr>
              <a:t>缺点：计算量非常大，对延迟较为敏感，可能会限制模型的复杂度。</a:t>
            </a:r>
          </a:p>
          <a:p>
            <a:pPr>
              <a:buFont typeface="Arial" panose="020B0604020202020204" pitchFamily="34" charset="0"/>
              <a:buChar char="•"/>
            </a:pPr>
            <a:r>
              <a:rPr lang="zh-CN" altLang="en-US" dirty="0">
                <a:solidFill>
                  <a:srgbClr val="212121"/>
                </a:solidFill>
                <a:latin typeface="Roboto"/>
              </a:rPr>
              <a:t>缺点：监控需求更多。</a:t>
            </a:r>
            <a:endParaRPr lang="zh-CN" altLang="en-US" b="0" i="0" dirty="0">
              <a:solidFill>
                <a:srgbClr val="212121"/>
              </a:solidFill>
              <a:effectLst/>
              <a:latin typeface="Roboto"/>
            </a:endParaRPr>
          </a:p>
        </p:txBody>
      </p:sp>
    </p:spTree>
    <p:extLst>
      <p:ext uri="{BB962C8B-B14F-4D97-AF65-F5344CB8AC3E}">
        <p14:creationId xmlns:p14="http://schemas.microsoft.com/office/powerpoint/2010/main" val="2684901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B0B7C-BF77-441D-BBB0-F69AA2A7047A}"/>
              </a:ext>
            </a:extLst>
          </p:cNvPr>
          <p:cNvSpPr>
            <a:spLocks noGrp="1"/>
          </p:cNvSpPr>
          <p:nvPr>
            <p:ph type="title"/>
          </p:nvPr>
        </p:nvSpPr>
        <p:spPr/>
        <p:txBody>
          <a:bodyPr/>
          <a:lstStyle/>
          <a:p>
            <a:r>
              <a:rPr lang="zh-CN" altLang="en-US" dirty="0"/>
              <a:t>数据依赖关系</a:t>
            </a:r>
          </a:p>
        </p:txBody>
      </p:sp>
      <p:grpSp>
        <p:nvGrpSpPr>
          <p:cNvPr id="10" name="组合 9">
            <a:extLst>
              <a:ext uri="{FF2B5EF4-FFF2-40B4-BE49-F238E27FC236}">
                <a16:creationId xmlns:a16="http://schemas.microsoft.com/office/drawing/2014/main" id="{93A744C7-1579-4391-9F72-CFFACEA300F4}"/>
              </a:ext>
            </a:extLst>
          </p:cNvPr>
          <p:cNvGrpSpPr/>
          <p:nvPr/>
        </p:nvGrpSpPr>
        <p:grpSpPr>
          <a:xfrm>
            <a:off x="1069843" y="1832928"/>
            <a:ext cx="7715937" cy="3700605"/>
            <a:chOff x="5990636" y="1700954"/>
            <a:chExt cx="6134100" cy="2938700"/>
          </a:xfrm>
        </p:grpSpPr>
        <p:pic>
          <p:nvPicPr>
            <p:cNvPr id="8" name="图片 7">
              <a:extLst>
                <a:ext uri="{FF2B5EF4-FFF2-40B4-BE49-F238E27FC236}">
                  <a16:creationId xmlns:a16="http://schemas.microsoft.com/office/drawing/2014/main" id="{ABA959D6-3158-422D-A1F5-F8930AA8F572}"/>
                </a:ext>
              </a:extLst>
            </p:cNvPr>
            <p:cNvPicPr>
              <a:picLocks noChangeAspect="1"/>
            </p:cNvPicPr>
            <p:nvPr/>
          </p:nvPicPr>
          <p:blipFill>
            <a:blip r:embed="rId2"/>
            <a:stretch>
              <a:fillRect/>
            </a:stretch>
          </p:blipFill>
          <p:spPr>
            <a:xfrm>
              <a:off x="5990636" y="1700954"/>
              <a:ext cx="5810250" cy="1714500"/>
            </a:xfrm>
            <a:prstGeom prst="rect">
              <a:avLst/>
            </a:prstGeom>
          </p:spPr>
        </p:pic>
        <p:pic>
          <p:nvPicPr>
            <p:cNvPr id="9" name="图片 8">
              <a:extLst>
                <a:ext uri="{FF2B5EF4-FFF2-40B4-BE49-F238E27FC236}">
                  <a16:creationId xmlns:a16="http://schemas.microsoft.com/office/drawing/2014/main" id="{A587E34D-316D-4351-8E0F-B029D0BCCB94}"/>
                </a:ext>
              </a:extLst>
            </p:cNvPr>
            <p:cNvPicPr>
              <a:picLocks noChangeAspect="1"/>
            </p:cNvPicPr>
            <p:nvPr/>
          </p:nvPicPr>
          <p:blipFill>
            <a:blip r:embed="rId3"/>
            <a:stretch>
              <a:fillRect/>
            </a:stretch>
          </p:blipFill>
          <p:spPr>
            <a:xfrm>
              <a:off x="5990636" y="3506179"/>
              <a:ext cx="6134100" cy="1133475"/>
            </a:xfrm>
            <a:prstGeom prst="rect">
              <a:avLst/>
            </a:prstGeom>
          </p:spPr>
        </p:pic>
      </p:grpSp>
    </p:spTree>
    <p:extLst>
      <p:ext uri="{BB962C8B-B14F-4D97-AF65-F5344CB8AC3E}">
        <p14:creationId xmlns:p14="http://schemas.microsoft.com/office/powerpoint/2010/main" val="2974359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B0B7C-BF77-441D-BBB0-F69AA2A7047A}"/>
              </a:ext>
            </a:extLst>
          </p:cNvPr>
          <p:cNvSpPr>
            <a:spLocks noGrp="1"/>
          </p:cNvSpPr>
          <p:nvPr>
            <p:ph type="title"/>
          </p:nvPr>
        </p:nvSpPr>
        <p:spPr/>
        <p:txBody>
          <a:bodyPr/>
          <a:lstStyle/>
          <a:p>
            <a:r>
              <a:rPr lang="zh-CN" altLang="en-US" dirty="0">
                <a:solidFill>
                  <a:srgbClr val="212121"/>
                </a:solidFill>
                <a:latin typeface="Roboto"/>
              </a:rPr>
              <a:t>机器学习准则</a:t>
            </a:r>
            <a:endParaRPr lang="zh-CN" altLang="en-US" dirty="0"/>
          </a:p>
        </p:txBody>
      </p:sp>
      <p:sp>
        <p:nvSpPr>
          <p:cNvPr id="3" name="矩形 2">
            <a:extLst>
              <a:ext uri="{FF2B5EF4-FFF2-40B4-BE49-F238E27FC236}">
                <a16:creationId xmlns:a16="http://schemas.microsoft.com/office/drawing/2014/main" id="{DE6CA580-FA2A-4271-BB3A-0E50AE840685}"/>
              </a:ext>
            </a:extLst>
          </p:cNvPr>
          <p:cNvSpPr/>
          <p:nvPr/>
        </p:nvSpPr>
        <p:spPr>
          <a:xfrm>
            <a:off x="838200" y="1690688"/>
            <a:ext cx="10515600" cy="3970318"/>
          </a:xfrm>
          <a:prstGeom prst="rect">
            <a:avLst/>
          </a:prstGeom>
        </p:spPr>
        <p:txBody>
          <a:bodyPr wrap="square">
            <a:spAutoFit/>
          </a:bodyPr>
          <a:lstStyle/>
          <a:p>
            <a:pPr>
              <a:lnSpc>
                <a:spcPct val="150000"/>
              </a:lnSpc>
            </a:pPr>
            <a:r>
              <a:rPr lang="zh-CN" altLang="en-US" sz="2400" dirty="0">
                <a:solidFill>
                  <a:srgbClr val="212121"/>
                </a:solidFill>
                <a:latin typeface="Roboto"/>
              </a:rPr>
              <a:t>下面简要说明了有效的机器学习准则：</a:t>
            </a:r>
          </a:p>
          <a:p>
            <a:pPr lvl="1">
              <a:lnSpc>
                <a:spcPct val="150000"/>
              </a:lnSpc>
              <a:buFont typeface="Arial" panose="020B0604020202020204" pitchFamily="34" charset="0"/>
              <a:buChar char="•"/>
            </a:pPr>
            <a:r>
              <a:rPr lang="zh-CN" altLang="en-US" sz="2400" dirty="0">
                <a:solidFill>
                  <a:srgbClr val="212121"/>
                </a:solidFill>
                <a:latin typeface="Roboto"/>
              </a:rPr>
              <a:t>确保第一个模型简单易用。</a:t>
            </a:r>
          </a:p>
          <a:p>
            <a:pPr lvl="1">
              <a:lnSpc>
                <a:spcPct val="150000"/>
              </a:lnSpc>
              <a:buFont typeface="Arial" panose="020B0604020202020204" pitchFamily="34" charset="0"/>
              <a:buChar char="•"/>
            </a:pPr>
            <a:r>
              <a:rPr lang="zh-CN" altLang="en-US" sz="2400" dirty="0">
                <a:solidFill>
                  <a:srgbClr val="212121"/>
                </a:solidFill>
                <a:latin typeface="Roboto"/>
              </a:rPr>
              <a:t>着重确保数据管道的正确性。</a:t>
            </a:r>
          </a:p>
          <a:p>
            <a:pPr lvl="1">
              <a:lnSpc>
                <a:spcPct val="150000"/>
              </a:lnSpc>
              <a:buFont typeface="Arial" panose="020B0604020202020204" pitchFamily="34" charset="0"/>
              <a:buChar char="•"/>
            </a:pPr>
            <a:r>
              <a:rPr lang="zh-CN" altLang="en-US" sz="2400" dirty="0">
                <a:solidFill>
                  <a:srgbClr val="212121"/>
                </a:solidFill>
                <a:latin typeface="Roboto"/>
              </a:rPr>
              <a:t>使用简单且可观察的指标进行训练和评估。</a:t>
            </a:r>
          </a:p>
          <a:p>
            <a:pPr lvl="1">
              <a:lnSpc>
                <a:spcPct val="150000"/>
              </a:lnSpc>
              <a:buFont typeface="Arial" panose="020B0604020202020204" pitchFamily="34" charset="0"/>
              <a:buChar char="•"/>
            </a:pPr>
            <a:r>
              <a:rPr lang="zh-CN" altLang="en-US" sz="2400" dirty="0">
                <a:solidFill>
                  <a:srgbClr val="212121"/>
                </a:solidFill>
                <a:latin typeface="Roboto"/>
              </a:rPr>
              <a:t>拥有并监控您的输入特征。</a:t>
            </a:r>
          </a:p>
          <a:p>
            <a:pPr lvl="1">
              <a:lnSpc>
                <a:spcPct val="150000"/>
              </a:lnSpc>
              <a:buFont typeface="Arial" panose="020B0604020202020204" pitchFamily="34" charset="0"/>
              <a:buChar char="•"/>
            </a:pPr>
            <a:r>
              <a:rPr lang="zh-CN" altLang="en-US" sz="2400" dirty="0">
                <a:solidFill>
                  <a:srgbClr val="212121"/>
                </a:solidFill>
                <a:latin typeface="Roboto"/>
              </a:rPr>
              <a:t>将您的模型配置视为代码：进行审核并记录在案。</a:t>
            </a:r>
          </a:p>
          <a:p>
            <a:pPr lvl="1">
              <a:lnSpc>
                <a:spcPct val="150000"/>
              </a:lnSpc>
              <a:buFont typeface="Arial" panose="020B0604020202020204" pitchFamily="34" charset="0"/>
              <a:buChar char="•"/>
            </a:pPr>
            <a:r>
              <a:rPr lang="zh-CN" altLang="en-US" sz="2400" dirty="0">
                <a:solidFill>
                  <a:srgbClr val="212121"/>
                </a:solidFill>
                <a:latin typeface="Roboto"/>
              </a:rPr>
              <a:t>记下所有实验的结果，尤其是“失败”的结果。</a:t>
            </a:r>
            <a:endParaRPr lang="zh-CN" altLang="en-US" sz="2400" i="0" dirty="0">
              <a:solidFill>
                <a:srgbClr val="212121"/>
              </a:solidFill>
              <a:effectLst/>
              <a:latin typeface="Roboto"/>
            </a:endParaRPr>
          </a:p>
        </p:txBody>
      </p:sp>
    </p:spTree>
    <p:extLst>
      <p:ext uri="{BB962C8B-B14F-4D97-AF65-F5344CB8AC3E}">
        <p14:creationId xmlns:p14="http://schemas.microsoft.com/office/powerpoint/2010/main" val="8930102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AD3E6-E497-4312-BABD-768244342A3A}"/>
              </a:ext>
            </a:extLst>
          </p:cNvPr>
          <p:cNvSpPr>
            <a:spLocks noGrp="1"/>
          </p:cNvSpPr>
          <p:nvPr>
            <p:ph type="title"/>
          </p:nvPr>
        </p:nvSpPr>
        <p:spPr/>
        <p:txBody>
          <a:bodyPr/>
          <a:lstStyle/>
          <a:p>
            <a:r>
              <a:rPr lang="zh-CN" altLang="en-US" dirty="0"/>
              <a:t>目录</a:t>
            </a:r>
          </a:p>
        </p:txBody>
      </p:sp>
      <p:sp>
        <p:nvSpPr>
          <p:cNvPr id="3" name="矩形 2">
            <a:extLst>
              <a:ext uri="{FF2B5EF4-FFF2-40B4-BE49-F238E27FC236}">
                <a16:creationId xmlns:a16="http://schemas.microsoft.com/office/drawing/2014/main" id="{5EDD36CD-936D-418C-91F7-04D265A751FB}"/>
              </a:ext>
            </a:extLst>
          </p:cNvPr>
          <p:cNvSpPr/>
          <p:nvPr/>
        </p:nvSpPr>
        <p:spPr>
          <a:xfrm>
            <a:off x="961536" y="2013684"/>
            <a:ext cx="7786538" cy="85548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200" dirty="0"/>
              <a:t>机器学习</a:t>
            </a:r>
          </a:p>
        </p:txBody>
      </p:sp>
      <p:sp>
        <p:nvSpPr>
          <p:cNvPr id="4" name="矩形 3">
            <a:extLst>
              <a:ext uri="{FF2B5EF4-FFF2-40B4-BE49-F238E27FC236}">
                <a16:creationId xmlns:a16="http://schemas.microsoft.com/office/drawing/2014/main" id="{B352EFF0-FAE9-40B7-941A-1D4C1D64872C}"/>
              </a:ext>
            </a:extLst>
          </p:cNvPr>
          <p:cNvSpPr/>
          <p:nvPr/>
        </p:nvSpPr>
        <p:spPr>
          <a:xfrm>
            <a:off x="961536" y="3220315"/>
            <a:ext cx="7786538" cy="85548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altLang="zh-CN" sz="3200" dirty="0"/>
              <a:t>TensorFlow</a:t>
            </a:r>
            <a:endParaRPr lang="zh-CN" altLang="en-US" sz="3200" dirty="0"/>
          </a:p>
        </p:txBody>
      </p:sp>
      <p:sp>
        <p:nvSpPr>
          <p:cNvPr id="5" name="矩形 4">
            <a:extLst>
              <a:ext uri="{FF2B5EF4-FFF2-40B4-BE49-F238E27FC236}">
                <a16:creationId xmlns:a16="http://schemas.microsoft.com/office/drawing/2014/main" id="{2FFAB804-58C2-4AB2-9ED7-6FE484F4F58A}"/>
              </a:ext>
            </a:extLst>
          </p:cNvPr>
          <p:cNvSpPr/>
          <p:nvPr/>
        </p:nvSpPr>
        <p:spPr>
          <a:xfrm>
            <a:off x="961536" y="4426946"/>
            <a:ext cx="7786538" cy="8554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CN" altLang="en-US" sz="3200" dirty="0"/>
              <a:t>卷积</a:t>
            </a:r>
            <a:r>
              <a:rPr lang="zh-CN" altLang="en-US" sz="3200"/>
              <a:t>神经网络（</a:t>
            </a:r>
            <a:r>
              <a:rPr lang="en-US" altLang="zh-CN" sz="3200" dirty="0"/>
              <a:t>CNN</a:t>
            </a:r>
            <a:r>
              <a:rPr lang="zh-CN" altLang="en-US" sz="3200" dirty="0"/>
              <a:t>）</a:t>
            </a:r>
          </a:p>
        </p:txBody>
      </p:sp>
    </p:spTree>
    <p:extLst>
      <p:ext uri="{BB962C8B-B14F-4D97-AF65-F5344CB8AC3E}">
        <p14:creationId xmlns:p14="http://schemas.microsoft.com/office/powerpoint/2010/main" val="31534729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F93E1F-DF88-48E0-AE5E-6CE95C2B18D2}"/>
              </a:ext>
            </a:extLst>
          </p:cNvPr>
          <p:cNvSpPr>
            <a:spLocks noGrp="1"/>
          </p:cNvSpPr>
          <p:nvPr>
            <p:ph type="title"/>
          </p:nvPr>
        </p:nvSpPr>
        <p:spPr/>
        <p:txBody>
          <a:bodyPr/>
          <a:lstStyle/>
          <a:p>
            <a:r>
              <a:rPr lang="zh-CN" altLang="en-US" dirty="0"/>
              <a:t>什么是卷积神经网络？</a:t>
            </a:r>
          </a:p>
        </p:txBody>
      </p:sp>
      <p:sp>
        <p:nvSpPr>
          <p:cNvPr id="3" name="矩形 2">
            <a:extLst>
              <a:ext uri="{FF2B5EF4-FFF2-40B4-BE49-F238E27FC236}">
                <a16:creationId xmlns:a16="http://schemas.microsoft.com/office/drawing/2014/main" id="{F86151AB-6935-4165-9911-F99560D247DA}"/>
              </a:ext>
            </a:extLst>
          </p:cNvPr>
          <p:cNvSpPr/>
          <p:nvPr/>
        </p:nvSpPr>
        <p:spPr>
          <a:xfrm>
            <a:off x="763555" y="1770412"/>
            <a:ext cx="10515600" cy="3416320"/>
          </a:xfrm>
          <a:prstGeom prst="rect">
            <a:avLst/>
          </a:prstGeom>
        </p:spPr>
        <p:txBody>
          <a:bodyPr wrap="square">
            <a:spAutoFit/>
          </a:bodyPr>
          <a:lstStyle/>
          <a:p>
            <a:pPr>
              <a:lnSpc>
                <a:spcPct val="150000"/>
              </a:lnSpc>
            </a:pPr>
            <a:r>
              <a:rPr lang="zh-CN" altLang="en-US" dirty="0">
                <a:solidFill>
                  <a:srgbClr val="362E2B"/>
                </a:solidFill>
                <a:latin typeface="Arial" panose="020B0604020202020204" pitchFamily="34" charset="0"/>
              </a:rPr>
              <a:t>       卷积神经网络与普通神经网络的区别在于，卷积神经网络包含了一个由卷积层和子采样层构成的特征抽取器。在卷积神经网络的卷积层中，一个神经元只与部分邻层神经元连接。在</a:t>
            </a:r>
            <a:r>
              <a:rPr lang="en-US" altLang="zh-CN" dirty="0">
                <a:solidFill>
                  <a:srgbClr val="362E2B"/>
                </a:solidFill>
                <a:latin typeface="Arial" panose="020B0604020202020204" pitchFamily="34" charset="0"/>
              </a:rPr>
              <a:t>CNN</a:t>
            </a:r>
            <a:r>
              <a:rPr lang="zh-CN" altLang="en-US" dirty="0">
                <a:solidFill>
                  <a:srgbClr val="362E2B"/>
                </a:solidFill>
                <a:latin typeface="Arial" panose="020B0604020202020204" pitchFamily="34" charset="0"/>
              </a:rPr>
              <a:t>的一个卷积层中，通常包含若干个特征平面</a:t>
            </a:r>
            <a:r>
              <a:rPr lang="en-US" altLang="zh-CN" dirty="0">
                <a:solidFill>
                  <a:srgbClr val="362E2B"/>
                </a:solidFill>
                <a:latin typeface="Arial" panose="020B0604020202020204" pitchFamily="34" charset="0"/>
              </a:rPr>
              <a:t>(</a:t>
            </a:r>
            <a:r>
              <a:rPr lang="en-US" altLang="zh-CN" dirty="0" err="1">
                <a:solidFill>
                  <a:srgbClr val="362E2B"/>
                </a:solidFill>
                <a:latin typeface="Arial" panose="020B0604020202020204" pitchFamily="34" charset="0"/>
              </a:rPr>
              <a:t>featureMap</a:t>
            </a:r>
            <a:r>
              <a:rPr lang="en-US" altLang="zh-CN" dirty="0">
                <a:solidFill>
                  <a:srgbClr val="362E2B"/>
                </a:solidFill>
                <a:latin typeface="Arial" panose="020B0604020202020204" pitchFamily="34" charset="0"/>
              </a:rPr>
              <a:t>)</a:t>
            </a:r>
            <a:r>
              <a:rPr lang="zh-CN" altLang="en-US" dirty="0">
                <a:solidFill>
                  <a:srgbClr val="362E2B"/>
                </a:solidFill>
                <a:latin typeface="Arial" panose="020B0604020202020204" pitchFamily="34" charset="0"/>
              </a:rPr>
              <a:t>，每个特征平面由一些矩形排列的的神经元组成，同一特征平面的神经元共享权值，这里共享的权值就是卷积核。卷积核一般以随机小数矩阵的形式初始化，在网络的训练过程中卷积核将学习得到合理的权值。共享权值（卷积核）带来的直接好处是减少网络各层之间的连接，同时又降低了过拟合的风险。子采样也叫做池化（</a:t>
            </a:r>
            <a:r>
              <a:rPr lang="en-US" altLang="zh-CN" dirty="0">
                <a:solidFill>
                  <a:srgbClr val="362E2B"/>
                </a:solidFill>
                <a:latin typeface="Arial" panose="020B0604020202020204" pitchFamily="34" charset="0"/>
              </a:rPr>
              <a:t>pooling</a:t>
            </a:r>
            <a:r>
              <a:rPr lang="zh-CN" altLang="en-US" dirty="0">
                <a:solidFill>
                  <a:srgbClr val="362E2B"/>
                </a:solidFill>
                <a:latin typeface="Arial" panose="020B0604020202020204" pitchFamily="34" charset="0"/>
              </a:rPr>
              <a:t>），通常有均值子采样（</a:t>
            </a:r>
            <a:r>
              <a:rPr lang="en-US" altLang="zh-CN" dirty="0">
                <a:solidFill>
                  <a:srgbClr val="362E2B"/>
                </a:solidFill>
                <a:latin typeface="Arial" panose="020B0604020202020204" pitchFamily="34" charset="0"/>
              </a:rPr>
              <a:t>mean pooling</a:t>
            </a:r>
            <a:r>
              <a:rPr lang="zh-CN" altLang="en-US" dirty="0">
                <a:solidFill>
                  <a:srgbClr val="362E2B"/>
                </a:solidFill>
                <a:latin typeface="Arial" panose="020B0604020202020204" pitchFamily="34" charset="0"/>
              </a:rPr>
              <a:t>）和最大值子采样（</a:t>
            </a:r>
            <a:r>
              <a:rPr lang="en-US" altLang="zh-CN" dirty="0">
                <a:solidFill>
                  <a:srgbClr val="362E2B"/>
                </a:solidFill>
                <a:latin typeface="Arial" panose="020B0604020202020204" pitchFamily="34" charset="0"/>
              </a:rPr>
              <a:t>max pooling</a:t>
            </a:r>
            <a:r>
              <a:rPr lang="zh-CN" altLang="en-US" dirty="0">
                <a:solidFill>
                  <a:srgbClr val="362E2B"/>
                </a:solidFill>
                <a:latin typeface="Arial" panose="020B0604020202020204" pitchFamily="34" charset="0"/>
              </a:rPr>
              <a:t>）两种形式。子采样可以看作一种特殊的卷积过程。卷积和子采样大大简化了模型复杂度，减少了模型的参数。</a:t>
            </a:r>
            <a:endParaRPr lang="zh-CN" altLang="en-US" dirty="0"/>
          </a:p>
        </p:txBody>
      </p:sp>
    </p:spTree>
    <p:extLst>
      <p:ext uri="{BB962C8B-B14F-4D97-AF65-F5344CB8AC3E}">
        <p14:creationId xmlns:p14="http://schemas.microsoft.com/office/powerpoint/2010/main" val="52792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30335-0FFA-4290-AA0D-2144B44CE013}"/>
              </a:ext>
            </a:extLst>
          </p:cNvPr>
          <p:cNvSpPr>
            <a:spLocks noGrp="1"/>
          </p:cNvSpPr>
          <p:nvPr>
            <p:ph type="title"/>
          </p:nvPr>
        </p:nvSpPr>
        <p:spPr/>
        <p:txBody>
          <a:bodyPr/>
          <a:lstStyle/>
          <a:p>
            <a:r>
              <a:rPr lang="zh-CN" altLang="en-US" dirty="0"/>
              <a:t>普通神经网络</a:t>
            </a:r>
          </a:p>
        </p:txBody>
      </p:sp>
      <p:pic>
        <p:nvPicPr>
          <p:cNvPr id="4" name="图片 3">
            <a:extLst>
              <a:ext uri="{FF2B5EF4-FFF2-40B4-BE49-F238E27FC236}">
                <a16:creationId xmlns:a16="http://schemas.microsoft.com/office/drawing/2014/main" id="{0E29E319-57AA-4A60-B8AF-DC11BE20D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924" y="2658835"/>
            <a:ext cx="2857500" cy="1409700"/>
          </a:xfrm>
          <a:prstGeom prst="rect">
            <a:avLst/>
          </a:prstGeom>
        </p:spPr>
      </p:pic>
      <p:sp>
        <p:nvSpPr>
          <p:cNvPr id="5" name="矩形 4">
            <a:extLst>
              <a:ext uri="{FF2B5EF4-FFF2-40B4-BE49-F238E27FC236}">
                <a16:creationId xmlns:a16="http://schemas.microsoft.com/office/drawing/2014/main" id="{0AC0D46F-6D6F-4B7C-B317-6BC5C4328EB5}"/>
              </a:ext>
            </a:extLst>
          </p:cNvPr>
          <p:cNvSpPr/>
          <p:nvPr/>
        </p:nvSpPr>
        <p:spPr>
          <a:xfrm>
            <a:off x="1116562" y="2012504"/>
            <a:ext cx="9940213" cy="369332"/>
          </a:xfrm>
          <a:prstGeom prst="rect">
            <a:avLst/>
          </a:prstGeom>
        </p:spPr>
        <p:txBody>
          <a:bodyPr wrap="square">
            <a:spAutoFit/>
          </a:bodyPr>
          <a:lstStyle/>
          <a:p>
            <a:r>
              <a:rPr lang="zh-CN" altLang="en-US" dirty="0">
                <a:solidFill>
                  <a:srgbClr val="362E2B"/>
                </a:solidFill>
                <a:latin typeface="Arial" panose="020B0604020202020204" pitchFamily="34" charset="0"/>
              </a:rPr>
              <a:t>首先介绍神经网络，这一步的详细可以参考资源</a:t>
            </a:r>
            <a:r>
              <a:rPr lang="en-US" altLang="zh-CN" dirty="0">
                <a:solidFill>
                  <a:srgbClr val="362E2B"/>
                </a:solidFill>
                <a:latin typeface="Arial" panose="020B0604020202020204" pitchFamily="34" charset="0"/>
              </a:rPr>
              <a:t>1</a:t>
            </a:r>
            <a:r>
              <a:rPr lang="zh-CN" altLang="en-US" dirty="0">
                <a:solidFill>
                  <a:srgbClr val="362E2B"/>
                </a:solidFill>
                <a:latin typeface="Arial" panose="020B0604020202020204" pitchFamily="34" charset="0"/>
              </a:rPr>
              <a:t>。简要介绍下。神经网络的每个单元如下：</a:t>
            </a:r>
            <a:endParaRPr lang="zh-CN" altLang="en-US" dirty="0"/>
          </a:p>
        </p:txBody>
      </p:sp>
      <p:sp>
        <p:nvSpPr>
          <p:cNvPr id="6" name="矩形 5">
            <a:extLst>
              <a:ext uri="{FF2B5EF4-FFF2-40B4-BE49-F238E27FC236}">
                <a16:creationId xmlns:a16="http://schemas.microsoft.com/office/drawing/2014/main" id="{C0EF753C-7A34-4934-9728-BB10096F4B1D}"/>
              </a:ext>
            </a:extLst>
          </p:cNvPr>
          <p:cNvSpPr/>
          <p:nvPr/>
        </p:nvSpPr>
        <p:spPr>
          <a:xfrm>
            <a:off x="1116562" y="4578611"/>
            <a:ext cx="2262158" cy="369332"/>
          </a:xfrm>
          <a:prstGeom prst="rect">
            <a:avLst/>
          </a:prstGeom>
        </p:spPr>
        <p:txBody>
          <a:bodyPr wrap="none">
            <a:spAutoFit/>
          </a:bodyPr>
          <a:lstStyle/>
          <a:p>
            <a:r>
              <a:rPr lang="zh-CN" altLang="en-US" dirty="0">
                <a:solidFill>
                  <a:srgbClr val="362E2B"/>
                </a:solidFill>
                <a:latin typeface="Arial" panose="020B0604020202020204" pitchFamily="34" charset="0"/>
              </a:rPr>
              <a:t>其对应的公式如下：</a:t>
            </a:r>
            <a:endParaRPr lang="zh-CN" altLang="en-US" dirty="0"/>
          </a:p>
        </p:txBody>
      </p:sp>
      <p:pic>
        <p:nvPicPr>
          <p:cNvPr id="8" name="图片 7">
            <a:extLst>
              <a:ext uri="{FF2B5EF4-FFF2-40B4-BE49-F238E27FC236}">
                <a16:creationId xmlns:a16="http://schemas.microsoft.com/office/drawing/2014/main" id="{881E8D7C-6AFB-4300-9CC6-A99BC8FA1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3043" y="5348481"/>
            <a:ext cx="3105150" cy="219075"/>
          </a:xfrm>
          <a:prstGeom prst="rect">
            <a:avLst/>
          </a:prstGeom>
        </p:spPr>
      </p:pic>
    </p:spTree>
    <p:extLst>
      <p:ext uri="{BB962C8B-B14F-4D97-AF65-F5344CB8AC3E}">
        <p14:creationId xmlns:p14="http://schemas.microsoft.com/office/powerpoint/2010/main" val="477858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6E524-3EC8-4C72-A640-B88E8CE7B266}"/>
              </a:ext>
            </a:extLst>
          </p:cNvPr>
          <p:cNvSpPr>
            <a:spLocks noGrp="1"/>
          </p:cNvSpPr>
          <p:nvPr>
            <p:ph type="title"/>
          </p:nvPr>
        </p:nvSpPr>
        <p:spPr/>
        <p:txBody>
          <a:bodyPr/>
          <a:lstStyle/>
          <a:p>
            <a:r>
              <a:rPr lang="zh-CN" altLang="en-US" dirty="0"/>
              <a:t>普通神经网络</a:t>
            </a:r>
          </a:p>
        </p:txBody>
      </p:sp>
      <p:sp>
        <p:nvSpPr>
          <p:cNvPr id="3" name="矩形 2">
            <a:extLst>
              <a:ext uri="{FF2B5EF4-FFF2-40B4-BE49-F238E27FC236}">
                <a16:creationId xmlns:a16="http://schemas.microsoft.com/office/drawing/2014/main" id="{95BC34ED-A751-4FBF-9BFB-6C4971896F05}"/>
              </a:ext>
            </a:extLst>
          </p:cNvPr>
          <p:cNvSpPr/>
          <p:nvPr/>
        </p:nvSpPr>
        <p:spPr>
          <a:xfrm>
            <a:off x="985934" y="1463646"/>
            <a:ext cx="10367865" cy="646331"/>
          </a:xfrm>
          <a:prstGeom prst="rect">
            <a:avLst/>
          </a:prstGeom>
        </p:spPr>
        <p:txBody>
          <a:bodyPr wrap="square">
            <a:spAutoFit/>
          </a:bodyPr>
          <a:lstStyle/>
          <a:p>
            <a:r>
              <a:rPr lang="zh-CN" altLang="en-US" dirty="0">
                <a:solidFill>
                  <a:srgbClr val="362E2B"/>
                </a:solidFill>
                <a:latin typeface="Arial" panose="020B0604020202020204" pitchFamily="34" charset="0"/>
              </a:rPr>
              <a:t>当将多个单元组合起来并具有分层结构时，就形成了神经网络模型。下图展示了一个具有一个隐含层的神经网络。</a:t>
            </a:r>
            <a:endParaRPr lang="zh-CN" altLang="en-US" dirty="0"/>
          </a:p>
        </p:txBody>
      </p:sp>
      <p:pic>
        <p:nvPicPr>
          <p:cNvPr id="5" name="图片 4">
            <a:extLst>
              <a:ext uri="{FF2B5EF4-FFF2-40B4-BE49-F238E27FC236}">
                <a16:creationId xmlns:a16="http://schemas.microsoft.com/office/drawing/2014/main" id="{725BF9B5-3B12-4EC7-981B-F5448665B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0" y="2148863"/>
            <a:ext cx="3810000" cy="2686050"/>
          </a:xfrm>
          <a:prstGeom prst="rect">
            <a:avLst/>
          </a:prstGeom>
        </p:spPr>
      </p:pic>
      <p:sp>
        <p:nvSpPr>
          <p:cNvPr id="6" name="矩形 5">
            <a:extLst>
              <a:ext uri="{FF2B5EF4-FFF2-40B4-BE49-F238E27FC236}">
                <a16:creationId xmlns:a16="http://schemas.microsoft.com/office/drawing/2014/main" id="{ECD0C0C0-969D-4AEA-8DCC-D57F596B0CB0}"/>
              </a:ext>
            </a:extLst>
          </p:cNvPr>
          <p:cNvSpPr/>
          <p:nvPr/>
        </p:nvSpPr>
        <p:spPr>
          <a:xfrm>
            <a:off x="1079318" y="5343722"/>
            <a:ext cx="2326278" cy="369332"/>
          </a:xfrm>
          <a:prstGeom prst="rect">
            <a:avLst/>
          </a:prstGeom>
        </p:spPr>
        <p:txBody>
          <a:bodyPr wrap="none">
            <a:spAutoFit/>
          </a:bodyPr>
          <a:lstStyle/>
          <a:p>
            <a:r>
              <a:rPr lang="zh-CN" altLang="en-US" dirty="0">
                <a:solidFill>
                  <a:srgbClr val="362E2B"/>
                </a:solidFill>
                <a:latin typeface="Arial" panose="020B0604020202020204" pitchFamily="34" charset="0"/>
              </a:rPr>
              <a:t> 其对应的公式如下：</a:t>
            </a:r>
            <a:endParaRPr lang="zh-CN" altLang="en-US" dirty="0"/>
          </a:p>
        </p:txBody>
      </p:sp>
      <p:pic>
        <p:nvPicPr>
          <p:cNvPr id="8" name="图片 7">
            <a:extLst>
              <a:ext uri="{FF2B5EF4-FFF2-40B4-BE49-F238E27FC236}">
                <a16:creationId xmlns:a16="http://schemas.microsoft.com/office/drawing/2014/main" id="{EA89E516-D1E9-40DD-B1CE-AD586F56D8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2441" y="5180045"/>
            <a:ext cx="4514850" cy="1219200"/>
          </a:xfrm>
          <a:prstGeom prst="rect">
            <a:avLst/>
          </a:prstGeom>
        </p:spPr>
      </p:pic>
    </p:spTree>
    <p:extLst>
      <p:ext uri="{BB962C8B-B14F-4D97-AF65-F5344CB8AC3E}">
        <p14:creationId xmlns:p14="http://schemas.microsoft.com/office/powerpoint/2010/main" val="17743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A4B10-F109-4DCC-8CEE-19C13D25F360}"/>
              </a:ext>
            </a:extLst>
          </p:cNvPr>
          <p:cNvSpPr>
            <a:spLocks noGrp="1"/>
          </p:cNvSpPr>
          <p:nvPr>
            <p:ph type="title"/>
          </p:nvPr>
        </p:nvSpPr>
        <p:spPr/>
        <p:txBody>
          <a:bodyPr/>
          <a:lstStyle/>
          <a:p>
            <a:r>
              <a:rPr lang="zh-CN" altLang="en-US" dirty="0"/>
              <a:t>卷积神经网络的基本结构</a:t>
            </a:r>
          </a:p>
        </p:txBody>
      </p:sp>
      <p:pic>
        <p:nvPicPr>
          <p:cNvPr id="4" name="图片 3">
            <a:extLst>
              <a:ext uri="{FF2B5EF4-FFF2-40B4-BE49-F238E27FC236}">
                <a16:creationId xmlns:a16="http://schemas.microsoft.com/office/drawing/2014/main" id="{A88F85DD-3F7B-4931-B220-B5F60C89C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0984" y="1830663"/>
            <a:ext cx="8910031" cy="4333294"/>
          </a:xfrm>
          <a:prstGeom prst="rect">
            <a:avLst/>
          </a:prstGeom>
        </p:spPr>
      </p:pic>
    </p:spTree>
    <p:extLst>
      <p:ext uri="{BB962C8B-B14F-4D97-AF65-F5344CB8AC3E}">
        <p14:creationId xmlns:p14="http://schemas.microsoft.com/office/powerpoint/2010/main" val="25021228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DDEAA-03F9-43F4-9487-1DAAEEF04A65}"/>
              </a:ext>
            </a:extLst>
          </p:cNvPr>
          <p:cNvSpPr>
            <a:spLocks noGrp="1"/>
          </p:cNvSpPr>
          <p:nvPr>
            <p:ph type="title"/>
          </p:nvPr>
        </p:nvSpPr>
        <p:spPr/>
        <p:txBody>
          <a:bodyPr/>
          <a:lstStyle/>
          <a:p>
            <a:r>
              <a:rPr lang="zh-CN" altLang="en-US" dirty="0"/>
              <a:t>局部感受野</a:t>
            </a:r>
          </a:p>
        </p:txBody>
      </p:sp>
      <p:pic>
        <p:nvPicPr>
          <p:cNvPr id="5" name="图片 4">
            <a:extLst>
              <a:ext uri="{FF2B5EF4-FFF2-40B4-BE49-F238E27FC236}">
                <a16:creationId xmlns:a16="http://schemas.microsoft.com/office/drawing/2014/main" id="{B1BFF5F1-45FE-40EE-B385-1F3D0B92C1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791" y="2233612"/>
            <a:ext cx="6391275" cy="2390775"/>
          </a:xfrm>
          <a:prstGeom prst="rect">
            <a:avLst/>
          </a:prstGeom>
        </p:spPr>
      </p:pic>
      <p:sp>
        <p:nvSpPr>
          <p:cNvPr id="6" name="矩形 5">
            <a:extLst>
              <a:ext uri="{FF2B5EF4-FFF2-40B4-BE49-F238E27FC236}">
                <a16:creationId xmlns:a16="http://schemas.microsoft.com/office/drawing/2014/main" id="{7E127073-EDE2-4617-A98E-A9A758F3416E}"/>
              </a:ext>
            </a:extLst>
          </p:cNvPr>
          <p:cNvSpPr/>
          <p:nvPr/>
        </p:nvSpPr>
        <p:spPr>
          <a:xfrm>
            <a:off x="1079240" y="5435425"/>
            <a:ext cx="10274560" cy="923330"/>
          </a:xfrm>
          <a:prstGeom prst="rect">
            <a:avLst/>
          </a:prstGeom>
        </p:spPr>
        <p:txBody>
          <a:bodyPr wrap="square">
            <a:spAutoFit/>
          </a:bodyPr>
          <a:lstStyle/>
          <a:p>
            <a:r>
              <a:rPr lang="zh-CN" altLang="en-US" dirty="0">
                <a:solidFill>
                  <a:srgbClr val="362E2B"/>
                </a:solidFill>
                <a:latin typeface="Arial" panose="020B0604020202020204" pitchFamily="34" charset="0"/>
              </a:rPr>
              <a:t>        一般认为人对外界的认知是从局部到全局的，而图像的空间联系也是局部的像素联系较为紧密，而距离较远的像素相关性则较弱。因而，每个神经元其实没有必要对全局图像进行感知，只需要对局部进行感知，然后在更高层将局部的信息综合起来就得到了全局的信息。</a:t>
            </a:r>
            <a:endParaRPr lang="zh-CN" altLang="en-US" dirty="0"/>
          </a:p>
        </p:txBody>
      </p:sp>
    </p:spTree>
    <p:extLst>
      <p:ext uri="{BB962C8B-B14F-4D97-AF65-F5344CB8AC3E}">
        <p14:creationId xmlns:p14="http://schemas.microsoft.com/office/powerpoint/2010/main" val="2487794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4F095-0F4D-4D3D-A554-BE7EA615915A}"/>
              </a:ext>
            </a:extLst>
          </p:cNvPr>
          <p:cNvSpPr>
            <a:spLocks noGrp="1"/>
          </p:cNvSpPr>
          <p:nvPr>
            <p:ph type="title"/>
          </p:nvPr>
        </p:nvSpPr>
        <p:spPr/>
        <p:txBody>
          <a:bodyPr/>
          <a:lstStyle/>
          <a:p>
            <a:r>
              <a:rPr lang="zh-CN" altLang="en-US" dirty="0"/>
              <a:t>权值共享</a:t>
            </a:r>
          </a:p>
        </p:txBody>
      </p:sp>
      <p:pic>
        <p:nvPicPr>
          <p:cNvPr id="4" name="图片 3">
            <a:extLst>
              <a:ext uri="{FF2B5EF4-FFF2-40B4-BE49-F238E27FC236}">
                <a16:creationId xmlns:a16="http://schemas.microsoft.com/office/drawing/2014/main" id="{BB40404A-5534-4C36-A674-6E3B79C6B7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782" y="1404258"/>
            <a:ext cx="5010150" cy="3657600"/>
          </a:xfrm>
          <a:prstGeom prst="rect">
            <a:avLst/>
          </a:prstGeom>
        </p:spPr>
      </p:pic>
      <p:sp>
        <p:nvSpPr>
          <p:cNvPr id="5" name="矩形 4">
            <a:extLst>
              <a:ext uri="{FF2B5EF4-FFF2-40B4-BE49-F238E27FC236}">
                <a16:creationId xmlns:a16="http://schemas.microsoft.com/office/drawing/2014/main" id="{8CF87193-3E3B-4F2C-962D-5F5CE86D84EB}"/>
              </a:ext>
            </a:extLst>
          </p:cNvPr>
          <p:cNvSpPr/>
          <p:nvPr/>
        </p:nvSpPr>
        <p:spPr>
          <a:xfrm>
            <a:off x="838200" y="5657671"/>
            <a:ext cx="10515599" cy="646331"/>
          </a:xfrm>
          <a:prstGeom prst="rect">
            <a:avLst/>
          </a:prstGeom>
        </p:spPr>
        <p:txBody>
          <a:bodyPr wrap="square">
            <a:spAutoFit/>
          </a:bodyPr>
          <a:lstStyle/>
          <a:p>
            <a:r>
              <a:rPr lang="zh-CN" altLang="en-US" dirty="0">
                <a:solidFill>
                  <a:srgbClr val="362E2B"/>
                </a:solidFill>
                <a:latin typeface="Arial" panose="020B0604020202020204" pitchFamily="34" charset="0"/>
              </a:rPr>
              <a:t>       图像的一部分的统计特性与其他部分是一样的。这也意味着我们在这一部分学习的特征也能用在另一部分上，所以对于这个图像上的所有位置，我们都能使用同样的学习特征。</a:t>
            </a:r>
            <a:endParaRPr lang="zh-CN" altLang="en-US" dirty="0"/>
          </a:p>
        </p:txBody>
      </p:sp>
    </p:spTree>
    <p:extLst>
      <p:ext uri="{BB962C8B-B14F-4D97-AF65-F5344CB8AC3E}">
        <p14:creationId xmlns:p14="http://schemas.microsoft.com/office/powerpoint/2010/main" val="315289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62A68-39DA-4216-87AC-F7A7D1A288DC}"/>
              </a:ext>
            </a:extLst>
          </p:cNvPr>
          <p:cNvSpPr>
            <a:spLocks noGrp="1"/>
          </p:cNvSpPr>
          <p:nvPr>
            <p:ph type="title"/>
          </p:nvPr>
        </p:nvSpPr>
        <p:spPr/>
        <p:txBody>
          <a:bodyPr/>
          <a:lstStyle/>
          <a:p>
            <a:r>
              <a:rPr lang="zh-CN" altLang="en-US" dirty="0"/>
              <a:t>机器学习的应用</a:t>
            </a:r>
            <a:r>
              <a:rPr lang="en-US" altLang="zh-CN" dirty="0"/>
              <a:t>--</a:t>
            </a:r>
            <a:r>
              <a:rPr lang="zh-CN" altLang="en-US" dirty="0"/>
              <a:t>大数据</a:t>
            </a:r>
          </a:p>
        </p:txBody>
      </p:sp>
      <p:pic>
        <p:nvPicPr>
          <p:cNvPr id="4" name="图片 3">
            <a:extLst>
              <a:ext uri="{FF2B5EF4-FFF2-40B4-BE49-F238E27FC236}">
                <a16:creationId xmlns:a16="http://schemas.microsoft.com/office/drawing/2014/main" id="{4C204BF4-0D75-4C07-A7D3-A6854C031D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482" y="1710965"/>
            <a:ext cx="3194376" cy="2241387"/>
          </a:xfrm>
          <a:prstGeom prst="rect">
            <a:avLst/>
          </a:prstGeom>
        </p:spPr>
      </p:pic>
      <p:pic>
        <p:nvPicPr>
          <p:cNvPr id="6" name="图片 5">
            <a:extLst>
              <a:ext uri="{FF2B5EF4-FFF2-40B4-BE49-F238E27FC236}">
                <a16:creationId xmlns:a16="http://schemas.microsoft.com/office/drawing/2014/main" id="{277F3529-4494-498F-9EB3-1375C1DD7D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48584"/>
            <a:ext cx="3671182" cy="1198635"/>
          </a:xfrm>
          <a:prstGeom prst="rect">
            <a:avLst/>
          </a:prstGeom>
        </p:spPr>
      </p:pic>
      <p:pic>
        <p:nvPicPr>
          <p:cNvPr id="8" name="图片 7">
            <a:extLst>
              <a:ext uri="{FF2B5EF4-FFF2-40B4-BE49-F238E27FC236}">
                <a16:creationId xmlns:a16="http://schemas.microsoft.com/office/drawing/2014/main" id="{AE7A593B-6015-4E8B-A636-8C75CFAA18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2473" y="1593130"/>
            <a:ext cx="3115877" cy="2924865"/>
          </a:xfrm>
          <a:prstGeom prst="rect">
            <a:avLst/>
          </a:prstGeom>
        </p:spPr>
      </p:pic>
      <p:sp>
        <p:nvSpPr>
          <p:cNvPr id="9" name="矩形 8">
            <a:extLst>
              <a:ext uri="{FF2B5EF4-FFF2-40B4-BE49-F238E27FC236}">
                <a16:creationId xmlns:a16="http://schemas.microsoft.com/office/drawing/2014/main" id="{01E3577D-7F6F-4312-AD95-F25871C33A56}"/>
              </a:ext>
            </a:extLst>
          </p:cNvPr>
          <p:cNvSpPr/>
          <p:nvPr/>
        </p:nvSpPr>
        <p:spPr>
          <a:xfrm>
            <a:off x="838200" y="4975891"/>
            <a:ext cx="10066601" cy="646331"/>
          </a:xfrm>
          <a:prstGeom prst="rect">
            <a:avLst/>
          </a:prstGeom>
        </p:spPr>
        <p:txBody>
          <a:bodyPr wrap="square">
            <a:spAutoFit/>
          </a:bodyPr>
          <a:lstStyle/>
          <a:p>
            <a:r>
              <a:rPr lang="zh-CN" altLang="en-US" dirty="0">
                <a:solidFill>
                  <a:srgbClr val="4F4F4F"/>
                </a:solidFill>
                <a:latin typeface="Verdana" panose="020B0604030504040204" pitchFamily="34" charset="0"/>
              </a:rPr>
              <a:t>      通过最右的图可以看出，各种不同算法在输入的数据量达到一定级数后，都有相近的高准确度。于是诞生了机器学习界的名言：</a:t>
            </a:r>
            <a:r>
              <a:rPr lang="zh-CN" altLang="en-US" b="1" dirty="0">
                <a:solidFill>
                  <a:srgbClr val="4F4F4F"/>
                </a:solidFill>
                <a:latin typeface="Verdana" panose="020B0604030504040204" pitchFamily="34" charset="0"/>
              </a:rPr>
              <a:t>成功的机器学习应用不是拥有最好的算法，而是拥有最多的数据！</a:t>
            </a:r>
            <a:endParaRPr lang="zh-CN" altLang="en-US" dirty="0"/>
          </a:p>
        </p:txBody>
      </p:sp>
    </p:spTree>
    <p:extLst>
      <p:ext uri="{BB962C8B-B14F-4D97-AF65-F5344CB8AC3E}">
        <p14:creationId xmlns:p14="http://schemas.microsoft.com/office/powerpoint/2010/main" val="31930602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3D0C9-59AA-41CF-A0BC-734EC2FBCC3E}"/>
              </a:ext>
            </a:extLst>
          </p:cNvPr>
          <p:cNvSpPr>
            <a:spLocks noGrp="1"/>
          </p:cNvSpPr>
          <p:nvPr>
            <p:ph type="title"/>
          </p:nvPr>
        </p:nvSpPr>
        <p:spPr/>
        <p:txBody>
          <a:bodyPr/>
          <a:lstStyle/>
          <a:p>
            <a:r>
              <a:rPr lang="zh-CN" altLang="en-US" dirty="0"/>
              <a:t>多卷积核</a:t>
            </a:r>
          </a:p>
        </p:txBody>
      </p:sp>
      <p:pic>
        <p:nvPicPr>
          <p:cNvPr id="5" name="图片 4">
            <a:extLst>
              <a:ext uri="{FF2B5EF4-FFF2-40B4-BE49-F238E27FC236}">
                <a16:creationId xmlns:a16="http://schemas.microsoft.com/office/drawing/2014/main" id="{21E67F26-02AA-4887-908C-CA907286D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25" y="2024062"/>
            <a:ext cx="6838950" cy="2809875"/>
          </a:xfrm>
          <a:prstGeom prst="rect">
            <a:avLst/>
          </a:prstGeom>
        </p:spPr>
      </p:pic>
    </p:spTree>
    <p:extLst>
      <p:ext uri="{BB962C8B-B14F-4D97-AF65-F5344CB8AC3E}">
        <p14:creationId xmlns:p14="http://schemas.microsoft.com/office/powerpoint/2010/main" val="37994791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AFF3F1-0B76-4C81-B682-111DA5A51ABD}"/>
              </a:ext>
            </a:extLst>
          </p:cNvPr>
          <p:cNvSpPr>
            <a:spLocks noGrp="1"/>
          </p:cNvSpPr>
          <p:nvPr>
            <p:ph type="title"/>
          </p:nvPr>
        </p:nvSpPr>
        <p:spPr/>
        <p:txBody>
          <a:bodyPr/>
          <a:lstStyle/>
          <a:p>
            <a:r>
              <a:rPr lang="en-US" altLang="zh-CN" dirty="0"/>
              <a:t> Down-pooling</a:t>
            </a:r>
            <a:r>
              <a:rPr lang="zh-CN" altLang="en-US" dirty="0"/>
              <a:t>（下采样或池化）</a:t>
            </a:r>
          </a:p>
        </p:txBody>
      </p:sp>
      <p:pic>
        <p:nvPicPr>
          <p:cNvPr id="4" name="图片 3">
            <a:extLst>
              <a:ext uri="{FF2B5EF4-FFF2-40B4-BE49-F238E27FC236}">
                <a16:creationId xmlns:a16="http://schemas.microsoft.com/office/drawing/2014/main" id="{4074A7B5-FBB1-4F03-81F1-80484B67F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482" y="1617919"/>
            <a:ext cx="6677608" cy="3847972"/>
          </a:xfrm>
          <a:prstGeom prst="rect">
            <a:avLst/>
          </a:prstGeom>
        </p:spPr>
      </p:pic>
      <p:sp>
        <p:nvSpPr>
          <p:cNvPr id="5" name="矩形 4">
            <a:extLst>
              <a:ext uri="{FF2B5EF4-FFF2-40B4-BE49-F238E27FC236}">
                <a16:creationId xmlns:a16="http://schemas.microsoft.com/office/drawing/2014/main" id="{B51AEF5C-3406-4954-89BB-DE30816CFBFD}"/>
              </a:ext>
            </a:extLst>
          </p:cNvPr>
          <p:cNvSpPr/>
          <p:nvPr/>
        </p:nvSpPr>
        <p:spPr>
          <a:xfrm>
            <a:off x="838200" y="5680495"/>
            <a:ext cx="10515600" cy="923330"/>
          </a:xfrm>
          <a:prstGeom prst="rect">
            <a:avLst/>
          </a:prstGeom>
        </p:spPr>
        <p:txBody>
          <a:bodyPr wrap="square">
            <a:spAutoFit/>
          </a:bodyPr>
          <a:lstStyle/>
          <a:p>
            <a:r>
              <a:rPr lang="zh-CN" altLang="en-US" dirty="0">
                <a:solidFill>
                  <a:srgbClr val="362E2B"/>
                </a:solidFill>
                <a:latin typeface="Arial" panose="020B0604020202020204" pitchFamily="34" charset="0"/>
              </a:rPr>
              <a:t>       人们可以计算图像一个区域上的某个特定特征的平均值 </a:t>
            </a:r>
            <a:r>
              <a:rPr lang="en-US" altLang="zh-CN" dirty="0">
                <a:solidFill>
                  <a:srgbClr val="362E2B"/>
                </a:solidFill>
                <a:latin typeface="Arial" panose="020B0604020202020204" pitchFamily="34" charset="0"/>
              </a:rPr>
              <a:t>(</a:t>
            </a:r>
            <a:r>
              <a:rPr lang="zh-CN" altLang="en-US" dirty="0">
                <a:solidFill>
                  <a:srgbClr val="362E2B"/>
                </a:solidFill>
                <a:latin typeface="Arial" panose="020B0604020202020204" pitchFamily="34" charset="0"/>
              </a:rPr>
              <a:t>或最大值</a:t>
            </a:r>
            <a:r>
              <a:rPr lang="en-US" altLang="zh-CN" dirty="0">
                <a:solidFill>
                  <a:srgbClr val="362E2B"/>
                </a:solidFill>
                <a:latin typeface="Arial" panose="020B0604020202020204" pitchFamily="34" charset="0"/>
              </a:rPr>
              <a:t>)</a:t>
            </a:r>
            <a:r>
              <a:rPr lang="zh-CN" altLang="en-US" dirty="0">
                <a:solidFill>
                  <a:srgbClr val="362E2B"/>
                </a:solidFill>
                <a:latin typeface="Arial" panose="020B0604020202020204" pitchFamily="34" charset="0"/>
              </a:rPr>
              <a:t>。这些概要统计特征不仅具有低得多的维度 </a:t>
            </a:r>
            <a:r>
              <a:rPr lang="en-US" altLang="zh-CN" dirty="0">
                <a:solidFill>
                  <a:srgbClr val="362E2B"/>
                </a:solidFill>
                <a:latin typeface="Arial" panose="020B0604020202020204" pitchFamily="34" charset="0"/>
              </a:rPr>
              <a:t>(</a:t>
            </a:r>
            <a:r>
              <a:rPr lang="zh-CN" altLang="en-US" dirty="0">
                <a:solidFill>
                  <a:srgbClr val="362E2B"/>
                </a:solidFill>
                <a:latin typeface="Arial" panose="020B0604020202020204" pitchFamily="34" charset="0"/>
              </a:rPr>
              <a:t>相比使用所有提取得到的特征</a:t>
            </a:r>
            <a:r>
              <a:rPr lang="en-US" altLang="zh-CN" dirty="0">
                <a:solidFill>
                  <a:srgbClr val="362E2B"/>
                </a:solidFill>
                <a:latin typeface="Arial" panose="020B0604020202020204" pitchFamily="34" charset="0"/>
              </a:rPr>
              <a:t>)</a:t>
            </a:r>
            <a:r>
              <a:rPr lang="zh-CN" altLang="en-US" dirty="0">
                <a:solidFill>
                  <a:srgbClr val="362E2B"/>
                </a:solidFill>
                <a:latin typeface="Arial" panose="020B0604020202020204" pitchFamily="34" charset="0"/>
              </a:rPr>
              <a:t>，同时还会改善结果</a:t>
            </a:r>
            <a:r>
              <a:rPr lang="en-US" altLang="zh-CN" dirty="0">
                <a:solidFill>
                  <a:srgbClr val="362E2B"/>
                </a:solidFill>
                <a:latin typeface="Arial" panose="020B0604020202020204" pitchFamily="34" charset="0"/>
              </a:rPr>
              <a:t>(</a:t>
            </a:r>
            <a:r>
              <a:rPr lang="zh-CN" altLang="en-US" dirty="0">
                <a:solidFill>
                  <a:srgbClr val="362E2B"/>
                </a:solidFill>
                <a:latin typeface="Arial" panose="020B0604020202020204" pitchFamily="34" charset="0"/>
              </a:rPr>
              <a:t>不容易过拟合</a:t>
            </a:r>
            <a:r>
              <a:rPr lang="en-US" altLang="zh-CN" dirty="0">
                <a:solidFill>
                  <a:srgbClr val="362E2B"/>
                </a:solidFill>
                <a:latin typeface="Arial" panose="020B0604020202020204" pitchFamily="34" charset="0"/>
              </a:rPr>
              <a:t>)</a:t>
            </a:r>
            <a:r>
              <a:rPr lang="zh-CN" altLang="en-US" dirty="0">
                <a:solidFill>
                  <a:srgbClr val="362E2B"/>
                </a:solidFill>
                <a:latin typeface="Arial" panose="020B0604020202020204" pitchFamily="34" charset="0"/>
              </a:rPr>
              <a:t>。这种聚合的操作就叫做池化 </a:t>
            </a:r>
            <a:r>
              <a:rPr lang="en-US" altLang="zh-CN" dirty="0">
                <a:solidFill>
                  <a:srgbClr val="362E2B"/>
                </a:solidFill>
                <a:latin typeface="Arial" panose="020B0604020202020204" pitchFamily="34" charset="0"/>
              </a:rPr>
              <a:t>(pooling)</a:t>
            </a:r>
            <a:r>
              <a:rPr lang="zh-CN" altLang="en-US" dirty="0">
                <a:solidFill>
                  <a:srgbClr val="362E2B"/>
                </a:solidFill>
                <a:latin typeface="Arial" panose="020B0604020202020204" pitchFamily="34" charset="0"/>
              </a:rPr>
              <a:t>，有时也称为平均池化或者最大池化 </a:t>
            </a:r>
            <a:r>
              <a:rPr lang="en-US" altLang="zh-CN" dirty="0">
                <a:solidFill>
                  <a:srgbClr val="362E2B"/>
                </a:solidFill>
                <a:latin typeface="Arial" panose="020B0604020202020204" pitchFamily="34" charset="0"/>
              </a:rPr>
              <a:t>(</a:t>
            </a:r>
            <a:r>
              <a:rPr lang="zh-CN" altLang="en-US" dirty="0">
                <a:solidFill>
                  <a:srgbClr val="362E2B"/>
                </a:solidFill>
                <a:latin typeface="Arial" panose="020B0604020202020204" pitchFamily="34" charset="0"/>
              </a:rPr>
              <a:t>取决于计算池化的方法</a:t>
            </a:r>
            <a:r>
              <a:rPr lang="en-US" altLang="zh-CN" dirty="0">
                <a:solidFill>
                  <a:srgbClr val="362E2B"/>
                </a:solidFill>
                <a:latin typeface="Arial" panose="020B0604020202020204" pitchFamily="34" charset="0"/>
              </a:rPr>
              <a:t>)</a:t>
            </a:r>
            <a:r>
              <a:rPr lang="zh-CN" altLang="en-US" dirty="0">
                <a:solidFill>
                  <a:srgbClr val="362E2B"/>
                </a:solidFill>
                <a:latin typeface="Arial" panose="020B0604020202020204" pitchFamily="34" charset="0"/>
              </a:rPr>
              <a:t>。</a:t>
            </a:r>
            <a:endParaRPr lang="zh-CN" altLang="en-US" dirty="0"/>
          </a:p>
        </p:txBody>
      </p:sp>
    </p:spTree>
    <p:extLst>
      <p:ext uri="{BB962C8B-B14F-4D97-AF65-F5344CB8AC3E}">
        <p14:creationId xmlns:p14="http://schemas.microsoft.com/office/powerpoint/2010/main" val="2729136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80E1F-E04D-4A66-B13C-035628BB1FB5}"/>
              </a:ext>
            </a:extLst>
          </p:cNvPr>
          <p:cNvSpPr>
            <a:spLocks noGrp="1"/>
          </p:cNvSpPr>
          <p:nvPr>
            <p:ph type="title"/>
          </p:nvPr>
        </p:nvSpPr>
        <p:spPr/>
        <p:txBody>
          <a:bodyPr/>
          <a:lstStyle/>
          <a:p>
            <a:r>
              <a:rPr lang="zh-CN" altLang="en-US"/>
              <a:t>子采样</a:t>
            </a:r>
          </a:p>
        </p:txBody>
      </p:sp>
      <p:sp>
        <p:nvSpPr>
          <p:cNvPr id="3" name="矩形 2">
            <a:extLst>
              <a:ext uri="{FF2B5EF4-FFF2-40B4-BE49-F238E27FC236}">
                <a16:creationId xmlns:a16="http://schemas.microsoft.com/office/drawing/2014/main" id="{1C98C84D-496D-4708-AEF1-E0929C49D8B2}"/>
              </a:ext>
            </a:extLst>
          </p:cNvPr>
          <p:cNvSpPr/>
          <p:nvPr/>
        </p:nvSpPr>
        <p:spPr>
          <a:xfrm>
            <a:off x="838200" y="1623727"/>
            <a:ext cx="10515600" cy="646331"/>
          </a:xfrm>
          <a:prstGeom prst="rect">
            <a:avLst/>
          </a:prstGeom>
        </p:spPr>
        <p:txBody>
          <a:bodyPr wrap="square">
            <a:spAutoFit/>
          </a:bodyPr>
          <a:lstStyle/>
          <a:p>
            <a:r>
              <a:rPr lang="zh-CN" altLang="en-US" dirty="0">
                <a:solidFill>
                  <a:srgbClr val="4F4F4F"/>
                </a:solidFill>
                <a:latin typeface="PingFang SC"/>
              </a:rPr>
              <a:t>子采样有两种形式，一种是均值子采样（</a:t>
            </a:r>
            <a:r>
              <a:rPr lang="en-US" altLang="zh-CN" dirty="0">
                <a:solidFill>
                  <a:srgbClr val="4F4F4F"/>
                </a:solidFill>
                <a:latin typeface="PingFang SC"/>
              </a:rPr>
              <a:t>mean-pooling</a:t>
            </a:r>
            <a:r>
              <a:rPr lang="zh-CN" altLang="en-US" dirty="0">
                <a:solidFill>
                  <a:srgbClr val="4F4F4F"/>
                </a:solidFill>
                <a:latin typeface="PingFang SC"/>
              </a:rPr>
              <a:t>），一种是最大值子采样（</a:t>
            </a:r>
            <a:r>
              <a:rPr lang="en-US" altLang="zh-CN" dirty="0">
                <a:solidFill>
                  <a:srgbClr val="4F4F4F"/>
                </a:solidFill>
                <a:latin typeface="PingFang SC"/>
              </a:rPr>
              <a:t>max-pooling</a:t>
            </a:r>
            <a:r>
              <a:rPr lang="zh-CN" altLang="en-US" dirty="0">
                <a:solidFill>
                  <a:srgbClr val="4F4F4F"/>
                </a:solidFill>
                <a:latin typeface="PingFang SC"/>
              </a:rPr>
              <a:t>）。两种子采样看成特殊的卷积过程，如图下图所示：</a:t>
            </a:r>
            <a:endParaRPr lang="zh-CN" altLang="en-US" dirty="0"/>
          </a:p>
        </p:txBody>
      </p:sp>
      <p:pic>
        <p:nvPicPr>
          <p:cNvPr id="5" name="图片 4">
            <a:extLst>
              <a:ext uri="{FF2B5EF4-FFF2-40B4-BE49-F238E27FC236}">
                <a16:creationId xmlns:a16="http://schemas.microsoft.com/office/drawing/2014/main" id="{A8C6E2A4-6E4C-4056-A6EF-67181DDC4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45" y="2536659"/>
            <a:ext cx="7680231" cy="3648306"/>
          </a:xfrm>
          <a:prstGeom prst="rect">
            <a:avLst/>
          </a:prstGeom>
        </p:spPr>
      </p:pic>
    </p:spTree>
    <p:extLst>
      <p:ext uri="{BB962C8B-B14F-4D97-AF65-F5344CB8AC3E}">
        <p14:creationId xmlns:p14="http://schemas.microsoft.com/office/powerpoint/2010/main" val="37911161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897FC-D6AB-493F-82E2-77E7AC4A390C}"/>
              </a:ext>
            </a:extLst>
          </p:cNvPr>
          <p:cNvSpPr>
            <a:spLocks noGrp="1"/>
          </p:cNvSpPr>
          <p:nvPr>
            <p:ph type="title"/>
          </p:nvPr>
        </p:nvSpPr>
        <p:spPr/>
        <p:txBody>
          <a:bodyPr/>
          <a:lstStyle/>
          <a:p>
            <a:r>
              <a:rPr lang="en-US" altLang="zh-CN" dirty="0"/>
              <a:t>Forward</a:t>
            </a:r>
            <a:r>
              <a:rPr lang="zh-CN" altLang="en-US" dirty="0"/>
              <a:t>前向传播</a:t>
            </a:r>
          </a:p>
        </p:txBody>
      </p:sp>
      <p:sp>
        <p:nvSpPr>
          <p:cNvPr id="4" name="矩形 3">
            <a:extLst>
              <a:ext uri="{FF2B5EF4-FFF2-40B4-BE49-F238E27FC236}">
                <a16:creationId xmlns:a16="http://schemas.microsoft.com/office/drawing/2014/main" id="{7AA788F1-090A-4C67-AF56-2A6EF62AFF6E}"/>
              </a:ext>
            </a:extLst>
          </p:cNvPr>
          <p:cNvSpPr/>
          <p:nvPr/>
        </p:nvSpPr>
        <p:spPr>
          <a:xfrm>
            <a:off x="998156" y="2189400"/>
            <a:ext cx="10355644" cy="1200329"/>
          </a:xfrm>
          <a:prstGeom prst="rect">
            <a:avLst/>
          </a:prstGeom>
        </p:spPr>
        <p:txBody>
          <a:bodyPr wrap="square">
            <a:spAutoFit/>
          </a:bodyPr>
          <a:lstStyle/>
          <a:p>
            <a:r>
              <a:rPr lang="zh-CN" altLang="en-US" dirty="0">
                <a:solidFill>
                  <a:srgbClr val="4F4F4F"/>
                </a:solidFill>
                <a:latin typeface="PingFang SC"/>
              </a:rPr>
              <a:t>前向过程的卷积为典型</a:t>
            </a:r>
            <a:r>
              <a:rPr lang="en-US" altLang="zh-CN" dirty="0">
                <a:solidFill>
                  <a:srgbClr val="4F4F4F"/>
                </a:solidFill>
                <a:latin typeface="PingFang SC"/>
              </a:rPr>
              <a:t>valid</a:t>
            </a:r>
            <a:r>
              <a:rPr lang="zh-CN" altLang="en-US" dirty="0">
                <a:solidFill>
                  <a:srgbClr val="4F4F4F"/>
                </a:solidFill>
                <a:latin typeface="PingFang SC"/>
              </a:rPr>
              <a:t>的卷积过程，即卷积核</a:t>
            </a:r>
            <a:r>
              <a:rPr lang="en-US" altLang="zh-CN" dirty="0" err="1">
                <a:solidFill>
                  <a:srgbClr val="4F4F4F"/>
                </a:solidFill>
                <a:latin typeface="PingFang SC"/>
              </a:rPr>
              <a:t>kernalW</a:t>
            </a:r>
            <a:r>
              <a:rPr lang="zh-CN" altLang="en-US" dirty="0">
                <a:solidFill>
                  <a:srgbClr val="4F4F4F"/>
                </a:solidFill>
                <a:latin typeface="PingFang SC"/>
              </a:rPr>
              <a:t>覆盖在输入图</a:t>
            </a:r>
            <a:r>
              <a:rPr lang="en-US" altLang="zh-CN" dirty="0" err="1">
                <a:solidFill>
                  <a:srgbClr val="4F4F4F"/>
                </a:solidFill>
                <a:latin typeface="PingFang SC"/>
              </a:rPr>
              <a:t>inputX</a:t>
            </a:r>
            <a:r>
              <a:rPr lang="zh-CN" altLang="en-US" dirty="0">
                <a:solidFill>
                  <a:srgbClr val="4F4F4F"/>
                </a:solidFill>
                <a:latin typeface="PingFang SC"/>
              </a:rPr>
              <a:t>上，对应位置求积再求和得到一个值并赋给输出图</a:t>
            </a:r>
            <a:r>
              <a:rPr lang="en-US" altLang="zh-CN" dirty="0" err="1">
                <a:solidFill>
                  <a:srgbClr val="4F4F4F"/>
                </a:solidFill>
                <a:latin typeface="PingFang SC"/>
              </a:rPr>
              <a:t>OutputY</a:t>
            </a:r>
            <a:r>
              <a:rPr lang="zh-CN" altLang="en-US" dirty="0">
                <a:solidFill>
                  <a:srgbClr val="4F4F4F"/>
                </a:solidFill>
                <a:latin typeface="PingFang SC"/>
              </a:rPr>
              <a:t>对应的位置。每次卷积核在</a:t>
            </a:r>
            <a:r>
              <a:rPr lang="en-US" altLang="zh-CN" dirty="0" err="1">
                <a:solidFill>
                  <a:srgbClr val="4F4F4F"/>
                </a:solidFill>
                <a:latin typeface="PingFang SC"/>
              </a:rPr>
              <a:t>inputX</a:t>
            </a:r>
            <a:r>
              <a:rPr lang="zh-CN" altLang="en-US" dirty="0">
                <a:solidFill>
                  <a:srgbClr val="4F4F4F"/>
                </a:solidFill>
                <a:latin typeface="PingFang SC"/>
              </a:rPr>
              <a:t>上移动一个位置，从上到下从左到右交叠覆盖一遍之后得到输出矩阵</a:t>
            </a:r>
            <a:r>
              <a:rPr lang="en-US" altLang="zh-CN" dirty="0" err="1">
                <a:solidFill>
                  <a:srgbClr val="4F4F4F"/>
                </a:solidFill>
                <a:latin typeface="PingFang SC"/>
              </a:rPr>
              <a:t>outputY</a:t>
            </a:r>
            <a:r>
              <a:rPr lang="en-US" altLang="zh-CN" dirty="0">
                <a:solidFill>
                  <a:srgbClr val="4F4F4F"/>
                </a:solidFill>
                <a:latin typeface="PingFang SC"/>
              </a:rPr>
              <a:t>(</a:t>
            </a:r>
            <a:r>
              <a:rPr lang="zh-CN" altLang="en-US" dirty="0">
                <a:solidFill>
                  <a:srgbClr val="4F4F4F"/>
                </a:solidFill>
                <a:latin typeface="PingFang SC"/>
              </a:rPr>
              <a:t>如图</a:t>
            </a:r>
            <a:r>
              <a:rPr lang="en-US" altLang="zh-CN" dirty="0">
                <a:solidFill>
                  <a:srgbClr val="4F4F4F"/>
                </a:solidFill>
                <a:latin typeface="PingFang SC"/>
              </a:rPr>
              <a:t>4.1</a:t>
            </a:r>
            <a:r>
              <a:rPr lang="zh-CN" altLang="en-US" dirty="0">
                <a:solidFill>
                  <a:srgbClr val="4F4F4F"/>
                </a:solidFill>
                <a:latin typeface="PingFang SC"/>
              </a:rPr>
              <a:t>与图</a:t>
            </a:r>
            <a:r>
              <a:rPr lang="en-US" altLang="zh-CN" dirty="0">
                <a:solidFill>
                  <a:srgbClr val="4F4F4F"/>
                </a:solidFill>
                <a:latin typeface="PingFang SC"/>
              </a:rPr>
              <a:t>4.3</a:t>
            </a:r>
            <a:r>
              <a:rPr lang="zh-CN" altLang="en-US" dirty="0">
                <a:solidFill>
                  <a:srgbClr val="4F4F4F"/>
                </a:solidFill>
                <a:latin typeface="PingFang SC"/>
              </a:rPr>
              <a:t>所示</a:t>
            </a:r>
            <a:r>
              <a:rPr lang="en-US" altLang="zh-CN" dirty="0">
                <a:solidFill>
                  <a:srgbClr val="4F4F4F"/>
                </a:solidFill>
                <a:latin typeface="PingFang SC"/>
              </a:rPr>
              <a:t>)</a:t>
            </a:r>
            <a:r>
              <a:rPr lang="zh-CN" altLang="en-US" dirty="0">
                <a:solidFill>
                  <a:srgbClr val="4F4F4F"/>
                </a:solidFill>
                <a:latin typeface="PingFang SC"/>
              </a:rPr>
              <a:t>。如果卷积核的输入图</a:t>
            </a:r>
            <a:r>
              <a:rPr lang="en-US" altLang="zh-CN" dirty="0" err="1">
                <a:solidFill>
                  <a:srgbClr val="4F4F4F"/>
                </a:solidFill>
                <a:latin typeface="PingFang SC"/>
              </a:rPr>
              <a:t>inputX</a:t>
            </a:r>
            <a:r>
              <a:rPr lang="zh-CN" altLang="en-US" dirty="0">
                <a:solidFill>
                  <a:srgbClr val="4F4F4F"/>
                </a:solidFill>
                <a:latin typeface="PingFang SC"/>
              </a:rPr>
              <a:t>为</a:t>
            </a:r>
            <a:r>
              <a:rPr lang="en-US" altLang="zh-CN" dirty="0">
                <a:solidFill>
                  <a:srgbClr val="4F4F4F"/>
                </a:solidFill>
                <a:latin typeface="PingFang SC"/>
              </a:rPr>
              <a:t>Mx*</a:t>
            </a:r>
            <a:r>
              <a:rPr lang="en-US" altLang="zh-CN" dirty="0" err="1">
                <a:solidFill>
                  <a:srgbClr val="4F4F4F"/>
                </a:solidFill>
                <a:latin typeface="PingFang SC"/>
              </a:rPr>
              <a:t>Nx</a:t>
            </a:r>
            <a:r>
              <a:rPr lang="zh-CN" altLang="en-US" dirty="0">
                <a:solidFill>
                  <a:srgbClr val="4F4F4F"/>
                </a:solidFill>
                <a:latin typeface="PingFang SC"/>
              </a:rPr>
              <a:t>大小，卷积核为</a:t>
            </a:r>
            <a:r>
              <a:rPr lang="en-US" altLang="zh-CN" dirty="0">
                <a:solidFill>
                  <a:srgbClr val="4F4F4F"/>
                </a:solidFill>
                <a:latin typeface="PingFang SC"/>
              </a:rPr>
              <a:t>Mw*</a:t>
            </a:r>
            <a:r>
              <a:rPr lang="en-US" altLang="zh-CN" dirty="0" err="1">
                <a:solidFill>
                  <a:srgbClr val="4F4F4F"/>
                </a:solidFill>
                <a:latin typeface="PingFang SC"/>
              </a:rPr>
              <a:t>Nw</a:t>
            </a:r>
            <a:r>
              <a:rPr lang="zh-CN" altLang="en-US" dirty="0">
                <a:solidFill>
                  <a:srgbClr val="4F4F4F"/>
                </a:solidFill>
                <a:latin typeface="PingFang SC"/>
              </a:rPr>
              <a:t>大小，那么输出图</a:t>
            </a:r>
            <a:r>
              <a:rPr lang="en-US" altLang="zh-CN" dirty="0">
                <a:solidFill>
                  <a:srgbClr val="4F4F4F"/>
                </a:solidFill>
                <a:latin typeface="PingFang SC"/>
              </a:rPr>
              <a:t>Y</a:t>
            </a:r>
            <a:r>
              <a:rPr lang="zh-CN" altLang="en-US" dirty="0">
                <a:solidFill>
                  <a:srgbClr val="4F4F4F"/>
                </a:solidFill>
                <a:latin typeface="PingFang SC"/>
              </a:rPr>
              <a:t>为（</a:t>
            </a:r>
            <a:r>
              <a:rPr lang="en-US" altLang="zh-CN" dirty="0">
                <a:solidFill>
                  <a:srgbClr val="4F4F4F"/>
                </a:solidFill>
                <a:latin typeface="PingFang SC"/>
              </a:rPr>
              <a:t>Mx-Mw+1</a:t>
            </a:r>
            <a:r>
              <a:rPr lang="zh-CN" altLang="en-US" dirty="0">
                <a:solidFill>
                  <a:srgbClr val="4F4F4F"/>
                </a:solidFill>
                <a:latin typeface="PingFang SC"/>
              </a:rPr>
              <a:t>）*（</a:t>
            </a:r>
            <a:r>
              <a:rPr lang="en-US" altLang="zh-CN" dirty="0">
                <a:solidFill>
                  <a:srgbClr val="4F4F4F"/>
                </a:solidFill>
                <a:latin typeface="PingFang SC"/>
              </a:rPr>
              <a:t>Nx-Nw+1</a:t>
            </a:r>
            <a:r>
              <a:rPr lang="zh-CN" altLang="en-US" dirty="0">
                <a:solidFill>
                  <a:srgbClr val="4F4F4F"/>
                </a:solidFill>
                <a:latin typeface="PingFang SC"/>
              </a:rPr>
              <a:t>）大小。</a:t>
            </a:r>
            <a:endParaRPr lang="zh-CN" altLang="en-US" dirty="0"/>
          </a:p>
        </p:txBody>
      </p:sp>
      <p:pic>
        <p:nvPicPr>
          <p:cNvPr id="6" name="图片 5">
            <a:extLst>
              <a:ext uri="{FF2B5EF4-FFF2-40B4-BE49-F238E27FC236}">
                <a16:creationId xmlns:a16="http://schemas.microsoft.com/office/drawing/2014/main" id="{0991A25E-F5DF-49A3-A1B9-7B5EF9575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682" y="3888441"/>
            <a:ext cx="4315427" cy="1905266"/>
          </a:xfrm>
          <a:prstGeom prst="rect">
            <a:avLst/>
          </a:prstGeom>
        </p:spPr>
      </p:pic>
    </p:spTree>
    <p:extLst>
      <p:ext uri="{BB962C8B-B14F-4D97-AF65-F5344CB8AC3E}">
        <p14:creationId xmlns:p14="http://schemas.microsoft.com/office/powerpoint/2010/main" val="25690310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897FC-D6AB-493F-82E2-77E7AC4A390C}"/>
              </a:ext>
            </a:extLst>
          </p:cNvPr>
          <p:cNvSpPr>
            <a:spLocks noGrp="1"/>
          </p:cNvSpPr>
          <p:nvPr>
            <p:ph type="title"/>
          </p:nvPr>
        </p:nvSpPr>
        <p:spPr/>
        <p:txBody>
          <a:bodyPr/>
          <a:lstStyle/>
          <a:p>
            <a:r>
              <a:rPr lang="en-US" altLang="zh-CN" dirty="0" err="1"/>
              <a:t>BackForward</a:t>
            </a:r>
            <a:r>
              <a:rPr lang="zh-CN" altLang="en-US" dirty="0"/>
              <a:t>反向传播</a:t>
            </a:r>
          </a:p>
        </p:txBody>
      </p:sp>
      <p:sp>
        <p:nvSpPr>
          <p:cNvPr id="4" name="矩形 3">
            <a:extLst>
              <a:ext uri="{FF2B5EF4-FFF2-40B4-BE49-F238E27FC236}">
                <a16:creationId xmlns:a16="http://schemas.microsoft.com/office/drawing/2014/main" id="{93AE331D-7392-410C-9B19-526E484DC730}"/>
              </a:ext>
            </a:extLst>
          </p:cNvPr>
          <p:cNvSpPr/>
          <p:nvPr/>
        </p:nvSpPr>
        <p:spPr>
          <a:xfrm>
            <a:off x="914400" y="2391756"/>
            <a:ext cx="10439400" cy="923330"/>
          </a:xfrm>
          <a:prstGeom prst="rect">
            <a:avLst/>
          </a:prstGeom>
        </p:spPr>
        <p:txBody>
          <a:bodyPr wrap="square">
            <a:spAutoFit/>
          </a:bodyPr>
          <a:lstStyle/>
          <a:p>
            <a:r>
              <a:rPr lang="zh-CN" altLang="en-US" dirty="0">
                <a:solidFill>
                  <a:srgbClr val="4F4F4F"/>
                </a:solidFill>
                <a:latin typeface="PingFang SC"/>
              </a:rPr>
              <a:t>在错误信号反向传播过程中，先按照神经网络的错误反传方式得到尾部分类器中各神经元的错误信号，然后错误信号由分类器向前面的特征抽取器传播。错误信号从子采样层的特征图（</a:t>
            </a:r>
            <a:r>
              <a:rPr lang="en-US" altLang="zh-CN" dirty="0" err="1">
                <a:solidFill>
                  <a:srgbClr val="4F4F4F"/>
                </a:solidFill>
                <a:latin typeface="PingFang SC"/>
              </a:rPr>
              <a:t>subFeatureMap</a:t>
            </a:r>
            <a:r>
              <a:rPr lang="zh-CN" altLang="en-US" dirty="0">
                <a:solidFill>
                  <a:srgbClr val="4F4F4F"/>
                </a:solidFill>
                <a:latin typeface="PingFang SC"/>
              </a:rPr>
              <a:t>）往前面卷积层的特征图（</a:t>
            </a:r>
            <a:r>
              <a:rPr lang="en-US" altLang="zh-CN" dirty="0" err="1">
                <a:solidFill>
                  <a:srgbClr val="4F4F4F"/>
                </a:solidFill>
                <a:latin typeface="PingFang SC"/>
              </a:rPr>
              <a:t>featureMap</a:t>
            </a:r>
            <a:r>
              <a:rPr lang="zh-CN" altLang="en-US" dirty="0">
                <a:solidFill>
                  <a:srgbClr val="4F4F4F"/>
                </a:solidFill>
                <a:latin typeface="PingFang SC"/>
              </a:rPr>
              <a:t>）传播要通过一次</a:t>
            </a:r>
            <a:r>
              <a:rPr lang="en-US" altLang="zh-CN" dirty="0">
                <a:solidFill>
                  <a:srgbClr val="4F4F4F"/>
                </a:solidFill>
                <a:latin typeface="PingFang SC"/>
              </a:rPr>
              <a:t>full</a:t>
            </a:r>
            <a:r>
              <a:rPr lang="zh-CN" altLang="en-US" dirty="0">
                <a:solidFill>
                  <a:srgbClr val="4F4F4F"/>
                </a:solidFill>
                <a:latin typeface="PingFang SC"/>
              </a:rPr>
              <a:t>卷积过程来完成。</a:t>
            </a:r>
            <a:endParaRPr lang="zh-CN" altLang="en-US" dirty="0"/>
          </a:p>
        </p:txBody>
      </p:sp>
      <p:pic>
        <p:nvPicPr>
          <p:cNvPr id="6" name="图片 5">
            <a:extLst>
              <a:ext uri="{FF2B5EF4-FFF2-40B4-BE49-F238E27FC236}">
                <a16:creationId xmlns:a16="http://schemas.microsoft.com/office/drawing/2014/main" id="{E4B7AC5B-C6E8-4289-8647-53E0665B3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0188" y="3658086"/>
            <a:ext cx="4638675" cy="2695575"/>
          </a:xfrm>
          <a:prstGeom prst="rect">
            <a:avLst/>
          </a:prstGeom>
        </p:spPr>
      </p:pic>
    </p:spTree>
    <p:extLst>
      <p:ext uri="{BB962C8B-B14F-4D97-AF65-F5344CB8AC3E}">
        <p14:creationId xmlns:p14="http://schemas.microsoft.com/office/powerpoint/2010/main" val="37251189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897FC-D6AB-493F-82E2-77E7AC4A390C}"/>
              </a:ext>
            </a:extLst>
          </p:cNvPr>
          <p:cNvSpPr>
            <a:spLocks noGrp="1"/>
          </p:cNvSpPr>
          <p:nvPr>
            <p:ph type="title"/>
          </p:nvPr>
        </p:nvSpPr>
        <p:spPr/>
        <p:txBody>
          <a:bodyPr/>
          <a:lstStyle/>
          <a:p>
            <a:r>
              <a:rPr lang="zh-CN" altLang="en-US" dirty="0"/>
              <a:t>权值更新过程中的卷积</a:t>
            </a:r>
          </a:p>
        </p:txBody>
      </p:sp>
      <p:sp>
        <p:nvSpPr>
          <p:cNvPr id="3" name="矩形 2">
            <a:extLst>
              <a:ext uri="{FF2B5EF4-FFF2-40B4-BE49-F238E27FC236}">
                <a16:creationId xmlns:a16="http://schemas.microsoft.com/office/drawing/2014/main" id="{D91CDD5C-828E-4C5A-A4BF-69BFA02ACA92}"/>
              </a:ext>
            </a:extLst>
          </p:cNvPr>
          <p:cNvSpPr/>
          <p:nvPr/>
        </p:nvSpPr>
        <p:spPr>
          <a:xfrm>
            <a:off x="1063690" y="1412042"/>
            <a:ext cx="10290110" cy="923330"/>
          </a:xfrm>
          <a:prstGeom prst="rect">
            <a:avLst/>
          </a:prstGeom>
        </p:spPr>
        <p:txBody>
          <a:bodyPr wrap="square">
            <a:spAutoFit/>
          </a:bodyPr>
          <a:lstStyle/>
          <a:p>
            <a:r>
              <a:rPr lang="zh-CN" altLang="en-US" dirty="0">
                <a:solidFill>
                  <a:srgbClr val="4F4F4F"/>
                </a:solidFill>
                <a:latin typeface="PingFang SC"/>
              </a:rPr>
              <a:t>卷积神经网络中卷积层的权重更新过程本质是卷积核的更新过程。由神经网络的权重修改策略我们知道一条连接权重的更新量为该条连接的前层神经元的兴奋输出乘以后层神经元的输入错误信号，卷积核的更新也是按照这个规律来进行。</a:t>
            </a:r>
            <a:endParaRPr lang="zh-CN" altLang="en-US" dirty="0"/>
          </a:p>
        </p:txBody>
      </p:sp>
      <p:pic>
        <p:nvPicPr>
          <p:cNvPr id="5" name="图片 4">
            <a:extLst>
              <a:ext uri="{FF2B5EF4-FFF2-40B4-BE49-F238E27FC236}">
                <a16:creationId xmlns:a16="http://schemas.microsoft.com/office/drawing/2014/main" id="{2F326F6B-E1D8-4F89-A881-333490DB97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425" y="2486025"/>
            <a:ext cx="5391150" cy="1885950"/>
          </a:xfrm>
          <a:prstGeom prst="rect">
            <a:avLst/>
          </a:prstGeom>
        </p:spPr>
      </p:pic>
    </p:spTree>
    <p:extLst>
      <p:ext uri="{BB962C8B-B14F-4D97-AF65-F5344CB8AC3E}">
        <p14:creationId xmlns:p14="http://schemas.microsoft.com/office/powerpoint/2010/main" val="4184591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897FC-D6AB-493F-82E2-77E7AC4A390C}"/>
              </a:ext>
            </a:extLst>
          </p:cNvPr>
          <p:cNvSpPr>
            <a:spLocks noGrp="1"/>
          </p:cNvSpPr>
          <p:nvPr>
            <p:ph type="title"/>
          </p:nvPr>
        </p:nvSpPr>
        <p:spPr/>
        <p:txBody>
          <a:bodyPr/>
          <a:lstStyle/>
          <a:p>
            <a:r>
              <a:rPr lang="zh-CN" altLang="en-US" dirty="0"/>
              <a:t>权值更新过程中的卷积</a:t>
            </a:r>
          </a:p>
        </p:txBody>
      </p:sp>
      <p:sp>
        <p:nvSpPr>
          <p:cNvPr id="3" name="矩形 2">
            <a:extLst>
              <a:ext uri="{FF2B5EF4-FFF2-40B4-BE49-F238E27FC236}">
                <a16:creationId xmlns:a16="http://schemas.microsoft.com/office/drawing/2014/main" id="{346BF835-9D7F-4263-BC65-5BEAC6AB9D11}"/>
              </a:ext>
            </a:extLst>
          </p:cNvPr>
          <p:cNvSpPr/>
          <p:nvPr/>
        </p:nvSpPr>
        <p:spPr>
          <a:xfrm>
            <a:off x="838200" y="2111838"/>
            <a:ext cx="10515600" cy="923330"/>
          </a:xfrm>
          <a:prstGeom prst="rect">
            <a:avLst/>
          </a:prstGeom>
        </p:spPr>
        <p:txBody>
          <a:bodyPr wrap="square">
            <a:spAutoFit/>
          </a:bodyPr>
          <a:lstStyle/>
          <a:p>
            <a:r>
              <a:rPr lang="zh-CN" altLang="en-US" dirty="0">
                <a:solidFill>
                  <a:srgbClr val="4F4F4F"/>
                </a:solidFill>
                <a:latin typeface="PingFang SC"/>
              </a:rPr>
              <a:t> 在前向卷积过程中，卷积核的每个元素（链接权重）被使用过四次，所以卷积核每个元素的产生四个更新量。把前向卷积过程当做切割小图进行多个神经网络训练过程，我们得到四个</a:t>
            </a:r>
            <a:r>
              <a:rPr lang="en-US" altLang="zh-CN" dirty="0">
                <a:solidFill>
                  <a:srgbClr val="4F4F4F"/>
                </a:solidFill>
                <a:latin typeface="PingFang SC"/>
              </a:rPr>
              <a:t>4*1</a:t>
            </a:r>
            <a:r>
              <a:rPr lang="zh-CN" altLang="en-US" dirty="0">
                <a:solidFill>
                  <a:srgbClr val="4F4F4F"/>
                </a:solidFill>
                <a:latin typeface="PingFang SC"/>
              </a:rPr>
              <a:t>的神经网络的前层兴奋输入和后层输入错误信号，如图所示。</a:t>
            </a:r>
            <a:endParaRPr lang="zh-CN" altLang="en-US" dirty="0"/>
          </a:p>
        </p:txBody>
      </p:sp>
      <p:pic>
        <p:nvPicPr>
          <p:cNvPr id="5" name="图片 4">
            <a:extLst>
              <a:ext uri="{FF2B5EF4-FFF2-40B4-BE49-F238E27FC236}">
                <a16:creationId xmlns:a16="http://schemas.microsoft.com/office/drawing/2014/main" id="{4C44C863-2E7E-4FB2-9CEB-E00C952ECF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106" y="3775301"/>
            <a:ext cx="4572000" cy="2181225"/>
          </a:xfrm>
          <a:prstGeom prst="rect">
            <a:avLst/>
          </a:prstGeom>
        </p:spPr>
      </p:pic>
    </p:spTree>
    <p:extLst>
      <p:ext uri="{BB962C8B-B14F-4D97-AF65-F5344CB8AC3E}">
        <p14:creationId xmlns:p14="http://schemas.microsoft.com/office/powerpoint/2010/main" val="8232016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897FC-D6AB-493F-82E2-77E7AC4A390C}"/>
              </a:ext>
            </a:extLst>
          </p:cNvPr>
          <p:cNvSpPr>
            <a:spLocks noGrp="1"/>
          </p:cNvSpPr>
          <p:nvPr>
            <p:ph type="title"/>
          </p:nvPr>
        </p:nvSpPr>
        <p:spPr/>
        <p:txBody>
          <a:bodyPr/>
          <a:lstStyle/>
          <a:p>
            <a:r>
              <a:rPr lang="zh-CN" altLang="en-US" dirty="0"/>
              <a:t>权值更新过程中的卷积</a:t>
            </a:r>
          </a:p>
        </p:txBody>
      </p:sp>
      <p:sp>
        <p:nvSpPr>
          <p:cNvPr id="3" name="矩形 2">
            <a:extLst>
              <a:ext uri="{FF2B5EF4-FFF2-40B4-BE49-F238E27FC236}">
                <a16:creationId xmlns:a16="http://schemas.microsoft.com/office/drawing/2014/main" id="{C2C51C27-143E-4BBC-8884-1EDBA5B1E713}"/>
              </a:ext>
            </a:extLst>
          </p:cNvPr>
          <p:cNvSpPr/>
          <p:nvPr/>
        </p:nvSpPr>
        <p:spPr>
          <a:xfrm>
            <a:off x="838200" y="2370176"/>
            <a:ext cx="10515600" cy="646331"/>
          </a:xfrm>
          <a:prstGeom prst="rect">
            <a:avLst/>
          </a:prstGeom>
        </p:spPr>
        <p:txBody>
          <a:bodyPr wrap="square">
            <a:spAutoFit/>
          </a:bodyPr>
          <a:lstStyle/>
          <a:p>
            <a:r>
              <a:rPr lang="zh-CN" altLang="en-US" dirty="0">
                <a:solidFill>
                  <a:srgbClr val="4F4F4F"/>
                </a:solidFill>
                <a:latin typeface="PingFang SC"/>
              </a:rPr>
              <a:t>根据神经网络的权重修改策略，我们可以算出如图所示卷积核的更新量</a:t>
            </a:r>
            <a:r>
              <a:rPr lang="en-US" altLang="zh-CN" dirty="0" err="1">
                <a:solidFill>
                  <a:srgbClr val="4F4F4F"/>
                </a:solidFill>
                <a:latin typeface="PingFang SC"/>
              </a:rPr>
              <a:t>W_delta</a:t>
            </a:r>
            <a:r>
              <a:rPr lang="zh-CN" altLang="en-US" dirty="0">
                <a:solidFill>
                  <a:srgbClr val="4F4F4F"/>
                </a:solidFill>
                <a:latin typeface="PingFang SC"/>
              </a:rPr>
              <a:t>。权重更新量</a:t>
            </a:r>
            <a:r>
              <a:rPr lang="en-US" altLang="zh-CN" dirty="0" err="1">
                <a:solidFill>
                  <a:srgbClr val="4F4F4F"/>
                </a:solidFill>
                <a:latin typeface="PingFang SC"/>
              </a:rPr>
              <a:t>W_delta</a:t>
            </a:r>
            <a:r>
              <a:rPr lang="zh-CN" altLang="en-US" dirty="0">
                <a:solidFill>
                  <a:srgbClr val="4F4F4F"/>
                </a:solidFill>
                <a:latin typeface="PingFang SC"/>
              </a:rPr>
              <a:t>可由</a:t>
            </a:r>
            <a:r>
              <a:rPr lang="en-US" altLang="zh-CN" dirty="0" err="1">
                <a:solidFill>
                  <a:srgbClr val="4F4F4F"/>
                </a:solidFill>
                <a:latin typeface="PingFang SC"/>
              </a:rPr>
              <a:t>P_out</a:t>
            </a:r>
            <a:r>
              <a:rPr lang="zh-CN" altLang="en-US" dirty="0">
                <a:solidFill>
                  <a:srgbClr val="4F4F4F"/>
                </a:solidFill>
                <a:latin typeface="PingFang SC"/>
              </a:rPr>
              <a:t>和</a:t>
            </a:r>
            <a:r>
              <a:rPr lang="en-US" altLang="zh-CN" dirty="0" err="1">
                <a:solidFill>
                  <a:srgbClr val="4F4F4F"/>
                </a:solidFill>
                <a:latin typeface="PingFang SC"/>
              </a:rPr>
              <a:t>Q_err</a:t>
            </a:r>
            <a:r>
              <a:rPr lang="zh-CN" altLang="en-US" dirty="0">
                <a:solidFill>
                  <a:srgbClr val="4F4F4F"/>
                </a:solidFill>
                <a:latin typeface="PingFang SC"/>
              </a:rPr>
              <a:t>卷积得到，如图下图所示。</a:t>
            </a:r>
            <a:endParaRPr lang="zh-CN" altLang="en-US" dirty="0"/>
          </a:p>
        </p:txBody>
      </p:sp>
      <p:pic>
        <p:nvPicPr>
          <p:cNvPr id="5" name="图片 4">
            <a:extLst>
              <a:ext uri="{FF2B5EF4-FFF2-40B4-BE49-F238E27FC236}">
                <a16:creationId xmlns:a16="http://schemas.microsoft.com/office/drawing/2014/main" id="{CBB06890-3620-4F50-AD6F-9207DE1B1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7520" y="3255508"/>
            <a:ext cx="5153025" cy="2828925"/>
          </a:xfrm>
          <a:prstGeom prst="rect">
            <a:avLst/>
          </a:prstGeom>
        </p:spPr>
      </p:pic>
    </p:spTree>
    <p:extLst>
      <p:ext uri="{BB962C8B-B14F-4D97-AF65-F5344CB8AC3E}">
        <p14:creationId xmlns:p14="http://schemas.microsoft.com/office/powerpoint/2010/main" val="3197479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91551D-7664-41DE-900E-5D238D3A8CE8}"/>
              </a:ext>
            </a:extLst>
          </p:cNvPr>
          <p:cNvSpPr>
            <a:spLocks noGrp="1"/>
          </p:cNvSpPr>
          <p:nvPr>
            <p:ph type="title"/>
          </p:nvPr>
        </p:nvSpPr>
        <p:spPr/>
        <p:txBody>
          <a:bodyPr/>
          <a:lstStyle/>
          <a:p>
            <a:r>
              <a:rPr lang="en-US" altLang="zh-CN" dirty="0" err="1"/>
              <a:t>LeNet</a:t>
            </a:r>
            <a:endParaRPr lang="zh-CN" altLang="en-US" dirty="0"/>
          </a:p>
        </p:txBody>
      </p:sp>
      <p:pic>
        <p:nvPicPr>
          <p:cNvPr id="4" name="图片 3">
            <a:extLst>
              <a:ext uri="{FF2B5EF4-FFF2-40B4-BE49-F238E27FC236}">
                <a16:creationId xmlns:a16="http://schemas.microsoft.com/office/drawing/2014/main" id="{22405CA7-CCA5-4C3C-9AFF-6ACFF454CE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619" y="3219740"/>
            <a:ext cx="10257453" cy="2676525"/>
          </a:xfrm>
          <a:prstGeom prst="rect">
            <a:avLst/>
          </a:prstGeom>
        </p:spPr>
      </p:pic>
      <p:sp>
        <p:nvSpPr>
          <p:cNvPr id="6" name="矩形 5">
            <a:extLst>
              <a:ext uri="{FF2B5EF4-FFF2-40B4-BE49-F238E27FC236}">
                <a16:creationId xmlns:a16="http://schemas.microsoft.com/office/drawing/2014/main" id="{7EF9EBEF-711B-4FEA-8BB7-7F8282D5A69A}"/>
              </a:ext>
            </a:extLst>
          </p:cNvPr>
          <p:cNvSpPr/>
          <p:nvPr/>
        </p:nvSpPr>
        <p:spPr>
          <a:xfrm>
            <a:off x="920620" y="1886447"/>
            <a:ext cx="10433180" cy="646331"/>
          </a:xfrm>
          <a:prstGeom prst="rect">
            <a:avLst/>
          </a:prstGeom>
        </p:spPr>
        <p:txBody>
          <a:bodyPr wrap="square">
            <a:spAutoFit/>
          </a:bodyPr>
          <a:lstStyle/>
          <a:p>
            <a:r>
              <a:rPr lang="zh-CN" altLang="en-US" dirty="0">
                <a:solidFill>
                  <a:srgbClr val="4F4F4F"/>
                </a:solidFill>
                <a:latin typeface="microsoft yahei" panose="020B0503020204020204" pitchFamily="34" charset="-122"/>
                <a:ea typeface="microsoft yahei" panose="020B0503020204020204" pitchFamily="34" charset="-122"/>
              </a:rPr>
              <a:t>广为流传</a:t>
            </a:r>
            <a:r>
              <a:rPr lang="en-US" altLang="zh-CN" dirty="0" err="1">
                <a:solidFill>
                  <a:srgbClr val="4F4F4F"/>
                </a:solidFill>
                <a:latin typeface="microsoft yahei" panose="020B0503020204020204" pitchFamily="34" charset="-122"/>
                <a:ea typeface="microsoft yahei" panose="020B0503020204020204" pitchFamily="34" charset="-122"/>
              </a:rPr>
              <a:t>LeNet</a:t>
            </a:r>
            <a:r>
              <a:rPr lang="zh-CN" altLang="en-US" dirty="0">
                <a:solidFill>
                  <a:srgbClr val="4F4F4F"/>
                </a:solidFill>
                <a:latin typeface="microsoft yahei" panose="020B0503020204020204" pitchFamily="34" charset="-122"/>
                <a:ea typeface="microsoft yahei" panose="020B0503020204020204" pitchFamily="34" charset="-122"/>
              </a:rPr>
              <a:t>诞生于</a:t>
            </a:r>
            <a:r>
              <a:rPr lang="en-US" altLang="zh-CN" dirty="0">
                <a:solidFill>
                  <a:srgbClr val="4F4F4F"/>
                </a:solidFill>
                <a:latin typeface="microsoft yahei" panose="020B0503020204020204" pitchFamily="34" charset="-122"/>
                <a:ea typeface="microsoft yahei" panose="020B0503020204020204" pitchFamily="34" charset="-122"/>
              </a:rPr>
              <a:t>1998</a:t>
            </a:r>
            <a:r>
              <a:rPr lang="zh-CN" altLang="en-US" dirty="0">
                <a:solidFill>
                  <a:srgbClr val="4F4F4F"/>
                </a:solidFill>
                <a:latin typeface="microsoft yahei" panose="020B0503020204020204" pitchFamily="34" charset="-122"/>
                <a:ea typeface="microsoft yahei" panose="020B0503020204020204" pitchFamily="34" charset="-122"/>
              </a:rPr>
              <a:t>年，网络结构比较完整，包括卷积层、</a:t>
            </a:r>
            <a:r>
              <a:rPr lang="en-US" altLang="zh-CN" dirty="0">
                <a:solidFill>
                  <a:srgbClr val="4F4F4F"/>
                </a:solidFill>
                <a:latin typeface="microsoft yahei" panose="020B0503020204020204" pitchFamily="34" charset="-122"/>
                <a:ea typeface="microsoft yahei" panose="020B0503020204020204" pitchFamily="34" charset="-122"/>
              </a:rPr>
              <a:t>pooling</a:t>
            </a:r>
            <a:r>
              <a:rPr lang="zh-CN" altLang="en-US" dirty="0">
                <a:solidFill>
                  <a:srgbClr val="4F4F4F"/>
                </a:solidFill>
                <a:latin typeface="microsoft yahei" panose="020B0503020204020204" pitchFamily="34" charset="-122"/>
                <a:ea typeface="microsoft yahei" panose="020B0503020204020204" pitchFamily="34" charset="-122"/>
              </a:rPr>
              <a:t>层、全连接层，这些都是现代</a:t>
            </a:r>
            <a:r>
              <a:rPr lang="en-US" altLang="zh-CN" dirty="0">
                <a:solidFill>
                  <a:srgbClr val="4F4F4F"/>
                </a:solidFill>
                <a:latin typeface="microsoft yahei" panose="020B0503020204020204" pitchFamily="34" charset="-122"/>
                <a:ea typeface="microsoft yahei" panose="020B0503020204020204" pitchFamily="34" charset="-122"/>
              </a:rPr>
              <a:t>CNN</a:t>
            </a:r>
            <a:r>
              <a:rPr lang="zh-CN" altLang="en-US" dirty="0">
                <a:solidFill>
                  <a:srgbClr val="4F4F4F"/>
                </a:solidFill>
                <a:latin typeface="microsoft yahei" panose="020B0503020204020204" pitchFamily="34" charset="-122"/>
                <a:ea typeface="microsoft yahei" panose="020B0503020204020204" pitchFamily="34" charset="-122"/>
              </a:rPr>
              <a:t>网络的基本组件。被认为是</a:t>
            </a:r>
            <a:r>
              <a:rPr lang="en-US" altLang="zh-CN" dirty="0">
                <a:solidFill>
                  <a:srgbClr val="4F4F4F"/>
                </a:solidFill>
                <a:latin typeface="microsoft yahei" panose="020B0503020204020204" pitchFamily="34" charset="-122"/>
                <a:ea typeface="microsoft yahei" panose="020B0503020204020204" pitchFamily="34" charset="-122"/>
              </a:rPr>
              <a:t>CNN</a:t>
            </a:r>
            <a:r>
              <a:rPr lang="zh-CN" altLang="en-US" dirty="0">
                <a:solidFill>
                  <a:srgbClr val="4F4F4F"/>
                </a:solidFill>
                <a:latin typeface="microsoft yahei" panose="020B0503020204020204" pitchFamily="34" charset="-122"/>
                <a:ea typeface="microsoft yahei" panose="020B0503020204020204" pitchFamily="34" charset="-122"/>
              </a:rPr>
              <a:t>的开端。</a:t>
            </a:r>
            <a:endParaRPr lang="zh-CN" altLang="en-US" dirty="0"/>
          </a:p>
        </p:txBody>
      </p:sp>
    </p:spTree>
    <p:extLst>
      <p:ext uri="{BB962C8B-B14F-4D97-AF65-F5344CB8AC3E}">
        <p14:creationId xmlns:p14="http://schemas.microsoft.com/office/powerpoint/2010/main" val="3398218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897FC-D6AB-493F-82E2-77E7AC4A390C}"/>
              </a:ext>
            </a:extLst>
          </p:cNvPr>
          <p:cNvSpPr>
            <a:spLocks noGrp="1"/>
          </p:cNvSpPr>
          <p:nvPr>
            <p:ph type="title"/>
          </p:nvPr>
        </p:nvSpPr>
        <p:spPr/>
        <p:txBody>
          <a:bodyPr/>
          <a:lstStyle/>
          <a:p>
            <a:r>
              <a:rPr lang="en-US" altLang="zh-CN" dirty="0" err="1"/>
              <a:t>AlexNet</a:t>
            </a:r>
            <a:endParaRPr lang="zh-CN" altLang="en-US" dirty="0"/>
          </a:p>
        </p:txBody>
      </p:sp>
      <p:pic>
        <p:nvPicPr>
          <p:cNvPr id="4" name="图片 3">
            <a:extLst>
              <a:ext uri="{FF2B5EF4-FFF2-40B4-BE49-F238E27FC236}">
                <a16:creationId xmlns:a16="http://schemas.microsoft.com/office/drawing/2014/main" id="{24918123-D99C-4B6D-84A0-6A5E9FF305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845" y="3584802"/>
            <a:ext cx="9723319" cy="3054322"/>
          </a:xfrm>
          <a:prstGeom prst="rect">
            <a:avLst/>
          </a:prstGeom>
        </p:spPr>
      </p:pic>
      <p:sp>
        <p:nvSpPr>
          <p:cNvPr id="5" name="矩形 4">
            <a:extLst>
              <a:ext uri="{FF2B5EF4-FFF2-40B4-BE49-F238E27FC236}">
                <a16:creationId xmlns:a16="http://schemas.microsoft.com/office/drawing/2014/main" id="{C9118F63-1501-4468-A20C-980A1BCB2F0F}"/>
              </a:ext>
            </a:extLst>
          </p:cNvPr>
          <p:cNvSpPr/>
          <p:nvPr/>
        </p:nvSpPr>
        <p:spPr>
          <a:xfrm>
            <a:off x="838200" y="1597827"/>
            <a:ext cx="10515600" cy="1754326"/>
          </a:xfrm>
          <a:prstGeom prst="rect">
            <a:avLst/>
          </a:prstGeom>
        </p:spPr>
        <p:txBody>
          <a:bodyPr wrap="square">
            <a:spAutoFit/>
          </a:bodyPr>
          <a:lstStyle/>
          <a:p>
            <a:pPr algn="just"/>
            <a:r>
              <a:rPr lang="en-US" altLang="zh-CN" dirty="0">
                <a:solidFill>
                  <a:srgbClr val="4F4F4F"/>
                </a:solidFill>
                <a:latin typeface="microsoft yahei" panose="020B0503020204020204" pitchFamily="34" charset="-122"/>
                <a:ea typeface="microsoft yahei" panose="020B0503020204020204" pitchFamily="34" charset="-122"/>
              </a:rPr>
              <a:t>2012</a:t>
            </a:r>
            <a:r>
              <a:rPr lang="zh-CN" altLang="en-US" dirty="0">
                <a:solidFill>
                  <a:srgbClr val="4F4F4F"/>
                </a:solidFill>
                <a:latin typeface="microsoft yahei" panose="020B0503020204020204" pitchFamily="34" charset="-122"/>
                <a:ea typeface="microsoft yahei" panose="020B0503020204020204" pitchFamily="34" charset="-122"/>
              </a:rPr>
              <a:t>年</a:t>
            </a:r>
            <a:r>
              <a:rPr lang="en-US" altLang="zh-CN" dirty="0">
                <a:solidFill>
                  <a:srgbClr val="4F4F4F"/>
                </a:solidFill>
                <a:latin typeface="microsoft yahei" panose="020B0503020204020204" pitchFamily="34" charset="-122"/>
                <a:ea typeface="microsoft yahei" panose="020B0503020204020204" pitchFamily="34" charset="-122"/>
              </a:rPr>
              <a:t>Geoffrey</a:t>
            </a:r>
            <a:r>
              <a:rPr lang="zh-CN" altLang="en-US" dirty="0">
                <a:solidFill>
                  <a:srgbClr val="4F4F4F"/>
                </a:solidFill>
                <a:latin typeface="microsoft yahei" panose="020B0503020204020204" pitchFamily="34" charset="-122"/>
                <a:ea typeface="microsoft yahei" panose="020B0503020204020204" pitchFamily="34" charset="-122"/>
              </a:rPr>
              <a:t>和他学生</a:t>
            </a:r>
            <a:r>
              <a:rPr lang="en-US" altLang="zh-CN" dirty="0">
                <a:solidFill>
                  <a:srgbClr val="4F4F4F"/>
                </a:solidFill>
                <a:latin typeface="microsoft yahei" panose="020B0503020204020204" pitchFamily="34" charset="-122"/>
                <a:ea typeface="microsoft yahei" panose="020B0503020204020204" pitchFamily="34" charset="-122"/>
              </a:rPr>
              <a:t>Alex</a:t>
            </a:r>
            <a:r>
              <a:rPr lang="zh-CN" altLang="en-US" dirty="0">
                <a:solidFill>
                  <a:srgbClr val="4F4F4F"/>
                </a:solidFill>
                <a:latin typeface="microsoft yahei" panose="020B0503020204020204" pitchFamily="34" charset="-122"/>
                <a:ea typeface="microsoft yahei" panose="020B0503020204020204" pitchFamily="34" charset="-122"/>
              </a:rPr>
              <a:t>在</a:t>
            </a:r>
            <a:r>
              <a:rPr lang="en-US" altLang="zh-CN" dirty="0">
                <a:solidFill>
                  <a:srgbClr val="4F4F4F"/>
                </a:solidFill>
                <a:latin typeface="microsoft yahei" panose="020B0503020204020204" pitchFamily="34" charset="-122"/>
                <a:ea typeface="microsoft yahei" panose="020B0503020204020204" pitchFamily="34" charset="-122"/>
              </a:rPr>
              <a:t>ImageNet</a:t>
            </a:r>
            <a:r>
              <a:rPr lang="zh-CN" altLang="en-US" dirty="0">
                <a:solidFill>
                  <a:srgbClr val="4F4F4F"/>
                </a:solidFill>
                <a:latin typeface="microsoft yahei" panose="020B0503020204020204" pitchFamily="34" charset="-122"/>
                <a:ea typeface="microsoft yahei" panose="020B0503020204020204" pitchFamily="34" charset="-122"/>
              </a:rPr>
              <a:t>的竞赛中，刷新了</a:t>
            </a:r>
            <a:r>
              <a:rPr lang="en-US" altLang="zh-CN" dirty="0">
                <a:solidFill>
                  <a:srgbClr val="4F4F4F"/>
                </a:solidFill>
                <a:latin typeface="microsoft yahei" panose="020B0503020204020204" pitchFamily="34" charset="-122"/>
                <a:ea typeface="microsoft yahei" panose="020B0503020204020204" pitchFamily="34" charset="-122"/>
              </a:rPr>
              <a:t>image classification</a:t>
            </a:r>
            <a:r>
              <a:rPr lang="zh-CN" altLang="en-US" dirty="0">
                <a:solidFill>
                  <a:srgbClr val="4F4F4F"/>
                </a:solidFill>
                <a:latin typeface="microsoft yahei" panose="020B0503020204020204" pitchFamily="34" charset="-122"/>
                <a:ea typeface="microsoft yahei" panose="020B0503020204020204" pitchFamily="34" charset="-122"/>
              </a:rPr>
              <a:t>的记录，一举奠定了</a:t>
            </a:r>
            <a:r>
              <a:rPr lang="en-US" altLang="zh-CN" dirty="0">
                <a:solidFill>
                  <a:srgbClr val="4F4F4F"/>
                </a:solidFill>
                <a:latin typeface="microsoft yahei" panose="020B0503020204020204" pitchFamily="34" charset="-122"/>
                <a:ea typeface="microsoft yahei" panose="020B0503020204020204" pitchFamily="34" charset="-122"/>
              </a:rPr>
              <a:t>deep learning </a:t>
            </a:r>
            <a:r>
              <a:rPr lang="zh-CN" altLang="en-US" dirty="0">
                <a:solidFill>
                  <a:srgbClr val="4F4F4F"/>
                </a:solidFill>
                <a:latin typeface="microsoft yahei" panose="020B0503020204020204" pitchFamily="34" charset="-122"/>
                <a:ea typeface="microsoft yahei" panose="020B0503020204020204" pitchFamily="34" charset="-122"/>
              </a:rPr>
              <a:t>在计算机视觉中的地位。这次竞赛中</a:t>
            </a:r>
            <a:r>
              <a:rPr lang="en-US" altLang="zh-CN" dirty="0">
                <a:solidFill>
                  <a:srgbClr val="4F4F4F"/>
                </a:solidFill>
                <a:latin typeface="microsoft yahei" panose="020B0503020204020204" pitchFamily="34" charset="-122"/>
                <a:ea typeface="microsoft yahei" panose="020B0503020204020204" pitchFamily="34" charset="-122"/>
              </a:rPr>
              <a:t>Alex</a:t>
            </a:r>
            <a:r>
              <a:rPr lang="zh-CN" altLang="en-US" dirty="0">
                <a:solidFill>
                  <a:srgbClr val="4F4F4F"/>
                </a:solidFill>
                <a:latin typeface="microsoft yahei" panose="020B0503020204020204" pitchFamily="34" charset="-122"/>
                <a:ea typeface="microsoft yahei" panose="020B0503020204020204" pitchFamily="34" charset="-122"/>
              </a:rPr>
              <a:t>所用的结构就被称为作为</a:t>
            </a:r>
            <a:r>
              <a:rPr lang="en-US" altLang="zh-CN" dirty="0" err="1">
                <a:solidFill>
                  <a:srgbClr val="4F4F4F"/>
                </a:solidFill>
                <a:latin typeface="microsoft yahei" panose="020B0503020204020204" pitchFamily="34" charset="-122"/>
                <a:ea typeface="microsoft yahei" panose="020B0503020204020204" pitchFamily="34" charset="-122"/>
              </a:rPr>
              <a:t>AlexNet</a:t>
            </a:r>
            <a:r>
              <a:rPr lang="zh-CN" altLang="en-US" dirty="0">
                <a:solidFill>
                  <a:srgbClr val="4F4F4F"/>
                </a:solidFill>
                <a:latin typeface="microsoft yahei" panose="020B0503020204020204" pitchFamily="34" charset="-122"/>
                <a:ea typeface="microsoft yahei" panose="020B0503020204020204" pitchFamily="34" charset="-122"/>
              </a:rPr>
              <a:t>。</a:t>
            </a:r>
            <a:endParaRPr lang="en-US" altLang="zh-CN" dirty="0">
              <a:solidFill>
                <a:srgbClr val="4F4F4F"/>
              </a:solidFill>
              <a:latin typeface="PingFang SC"/>
            </a:endParaRPr>
          </a:p>
          <a:p>
            <a:pPr algn="just"/>
            <a:r>
              <a:rPr lang="zh-CN" altLang="en-US" dirty="0">
                <a:solidFill>
                  <a:srgbClr val="4F4F4F"/>
                </a:solidFill>
                <a:latin typeface="microsoft yahei" panose="020B0503020204020204" pitchFamily="34" charset="-122"/>
                <a:ea typeface="microsoft yahei" panose="020B0503020204020204" pitchFamily="34" charset="-122"/>
              </a:rPr>
              <a:t>对比</a:t>
            </a:r>
            <a:r>
              <a:rPr lang="en-US" altLang="zh-CN" dirty="0" err="1">
                <a:solidFill>
                  <a:srgbClr val="4F4F4F"/>
                </a:solidFill>
                <a:latin typeface="microsoft yahei" panose="020B0503020204020204" pitchFamily="34" charset="-122"/>
                <a:ea typeface="microsoft yahei" panose="020B0503020204020204" pitchFamily="34" charset="-122"/>
              </a:rPr>
              <a:t>LeNet</a:t>
            </a:r>
            <a:r>
              <a:rPr lang="zh-CN" altLang="en-US" dirty="0">
                <a:solidFill>
                  <a:srgbClr val="4F4F4F"/>
                </a:solidFill>
                <a:latin typeface="microsoft yahei" panose="020B0503020204020204" pitchFamily="34" charset="-122"/>
                <a:ea typeface="microsoft yahei" panose="020B0503020204020204" pitchFamily="34" charset="-122"/>
              </a:rPr>
              <a:t>，</a:t>
            </a:r>
            <a:r>
              <a:rPr lang="en-US" altLang="zh-CN" dirty="0" err="1">
                <a:solidFill>
                  <a:srgbClr val="4F4F4F"/>
                </a:solidFill>
                <a:latin typeface="microsoft yahei" panose="020B0503020204020204" pitchFamily="34" charset="-122"/>
                <a:ea typeface="microsoft yahei" panose="020B0503020204020204" pitchFamily="34" charset="-122"/>
              </a:rPr>
              <a:t>AlexNet</a:t>
            </a:r>
            <a:r>
              <a:rPr lang="zh-CN" altLang="en-US" dirty="0">
                <a:solidFill>
                  <a:srgbClr val="4F4F4F"/>
                </a:solidFill>
                <a:latin typeface="microsoft yahei" panose="020B0503020204020204" pitchFamily="34" charset="-122"/>
                <a:ea typeface="microsoft yahei" panose="020B0503020204020204" pitchFamily="34" charset="-122"/>
              </a:rPr>
              <a:t>加入了 （</a:t>
            </a:r>
            <a:r>
              <a:rPr lang="en-US" altLang="zh-CN" dirty="0">
                <a:solidFill>
                  <a:srgbClr val="4F4F4F"/>
                </a:solidFill>
                <a:latin typeface="microsoft yahei" panose="020B0503020204020204" pitchFamily="34" charset="-122"/>
                <a:ea typeface="microsoft yahei" panose="020B0503020204020204" pitchFamily="34" charset="-122"/>
              </a:rPr>
              <a:t>1</a:t>
            </a:r>
            <a:r>
              <a:rPr lang="zh-CN" altLang="en-US" dirty="0">
                <a:solidFill>
                  <a:srgbClr val="4F4F4F"/>
                </a:solidFill>
                <a:latin typeface="microsoft yahei" panose="020B0503020204020204" pitchFamily="34" charset="-122"/>
                <a:ea typeface="microsoft yahei" panose="020B0503020204020204" pitchFamily="34" charset="-122"/>
              </a:rPr>
              <a:t>）非线性激活函数：</a:t>
            </a:r>
            <a:r>
              <a:rPr lang="en-US" altLang="zh-CN" dirty="0" err="1">
                <a:solidFill>
                  <a:srgbClr val="4F4F4F"/>
                </a:solidFill>
                <a:latin typeface="microsoft yahei" panose="020B0503020204020204" pitchFamily="34" charset="-122"/>
                <a:ea typeface="microsoft yahei" panose="020B0503020204020204" pitchFamily="34" charset="-122"/>
              </a:rPr>
              <a:t>ReLU</a:t>
            </a:r>
            <a:r>
              <a:rPr lang="zh-CN" altLang="en-US" dirty="0">
                <a:solidFill>
                  <a:srgbClr val="4F4F4F"/>
                </a:solidFill>
                <a:latin typeface="microsoft yahei" panose="020B0503020204020204" pitchFamily="34" charset="-122"/>
                <a:ea typeface="microsoft yahei" panose="020B0503020204020204" pitchFamily="34" charset="-122"/>
              </a:rPr>
              <a:t>；（</a:t>
            </a:r>
            <a:r>
              <a:rPr lang="en-US" altLang="zh-CN" dirty="0">
                <a:solidFill>
                  <a:srgbClr val="4F4F4F"/>
                </a:solidFill>
                <a:latin typeface="microsoft yahei" panose="020B0503020204020204" pitchFamily="34" charset="-122"/>
                <a:ea typeface="microsoft yahei" panose="020B0503020204020204" pitchFamily="34" charset="-122"/>
              </a:rPr>
              <a:t>2</a:t>
            </a:r>
            <a:r>
              <a:rPr lang="zh-CN" altLang="en-US" dirty="0">
                <a:solidFill>
                  <a:srgbClr val="4F4F4F"/>
                </a:solidFill>
                <a:latin typeface="microsoft yahei" panose="020B0503020204020204" pitchFamily="34" charset="-122"/>
                <a:ea typeface="microsoft yahei" panose="020B0503020204020204" pitchFamily="34" charset="-122"/>
              </a:rPr>
              <a:t>）防止过拟合的方法：</a:t>
            </a:r>
            <a:r>
              <a:rPr lang="en-US" altLang="zh-CN" dirty="0">
                <a:solidFill>
                  <a:srgbClr val="4F4F4F"/>
                </a:solidFill>
                <a:latin typeface="microsoft yahei" panose="020B0503020204020204" pitchFamily="34" charset="-122"/>
                <a:ea typeface="microsoft yahei" panose="020B0503020204020204" pitchFamily="34" charset="-122"/>
              </a:rPr>
              <a:t>Dropout</a:t>
            </a:r>
            <a:r>
              <a:rPr lang="zh-CN" altLang="en-US" dirty="0">
                <a:solidFill>
                  <a:srgbClr val="4F4F4F"/>
                </a:solidFill>
                <a:latin typeface="microsoft yahei" panose="020B0503020204020204" pitchFamily="34" charset="-122"/>
                <a:ea typeface="microsoft yahei" panose="020B0503020204020204" pitchFamily="34" charset="-122"/>
              </a:rPr>
              <a:t>，</a:t>
            </a:r>
            <a:r>
              <a:rPr lang="en-US" altLang="zh-CN" dirty="0">
                <a:solidFill>
                  <a:srgbClr val="4F4F4F"/>
                </a:solidFill>
                <a:latin typeface="microsoft yahei" panose="020B0503020204020204" pitchFamily="34" charset="-122"/>
                <a:ea typeface="microsoft yahei" panose="020B0503020204020204" pitchFamily="34" charset="-122"/>
              </a:rPr>
              <a:t>Data augmentation</a:t>
            </a:r>
            <a:r>
              <a:rPr lang="zh-CN" altLang="en-US" dirty="0">
                <a:solidFill>
                  <a:srgbClr val="4F4F4F"/>
                </a:solidFill>
                <a:latin typeface="microsoft yahei" panose="020B0503020204020204" pitchFamily="34" charset="-122"/>
                <a:ea typeface="microsoft yahei" panose="020B0503020204020204" pitchFamily="34" charset="-122"/>
              </a:rPr>
              <a:t>。同时，使用多个</a:t>
            </a:r>
            <a:r>
              <a:rPr lang="en-US" altLang="zh-CN" dirty="0">
                <a:solidFill>
                  <a:srgbClr val="4F4F4F"/>
                </a:solidFill>
                <a:latin typeface="microsoft yahei" panose="020B0503020204020204" pitchFamily="34" charset="-122"/>
                <a:ea typeface="microsoft yahei" panose="020B0503020204020204" pitchFamily="34" charset="-122"/>
              </a:rPr>
              <a:t>GPU</a:t>
            </a:r>
            <a:r>
              <a:rPr lang="zh-CN" altLang="en-US" dirty="0">
                <a:solidFill>
                  <a:srgbClr val="4F4F4F"/>
                </a:solidFill>
                <a:latin typeface="microsoft yahei" panose="020B0503020204020204" pitchFamily="34" charset="-122"/>
                <a:ea typeface="microsoft yahei" panose="020B0503020204020204" pitchFamily="34" charset="-122"/>
              </a:rPr>
              <a:t>，</a:t>
            </a:r>
            <a:r>
              <a:rPr lang="en-US" altLang="zh-CN" dirty="0">
                <a:solidFill>
                  <a:srgbClr val="4F4F4F"/>
                </a:solidFill>
                <a:latin typeface="microsoft yahei" panose="020B0503020204020204" pitchFamily="34" charset="-122"/>
                <a:ea typeface="microsoft yahei" panose="020B0503020204020204" pitchFamily="34" charset="-122"/>
              </a:rPr>
              <a:t>LRN</a:t>
            </a:r>
            <a:r>
              <a:rPr lang="zh-CN" altLang="en-US" dirty="0">
                <a:solidFill>
                  <a:srgbClr val="4F4F4F"/>
                </a:solidFill>
                <a:latin typeface="microsoft yahei" panose="020B0503020204020204" pitchFamily="34" charset="-122"/>
                <a:ea typeface="microsoft yahei" panose="020B0503020204020204" pitchFamily="34" charset="-122"/>
              </a:rPr>
              <a:t>归一化层。其主要的优势有：网络扩大（</a:t>
            </a:r>
            <a:r>
              <a:rPr lang="en-US" altLang="zh-CN" dirty="0">
                <a:solidFill>
                  <a:srgbClr val="4F4F4F"/>
                </a:solidFill>
                <a:latin typeface="microsoft yahei" panose="020B0503020204020204" pitchFamily="34" charset="-122"/>
                <a:ea typeface="microsoft yahei" panose="020B0503020204020204" pitchFamily="34" charset="-122"/>
              </a:rPr>
              <a:t>5</a:t>
            </a:r>
            <a:r>
              <a:rPr lang="zh-CN" altLang="en-US" dirty="0">
                <a:solidFill>
                  <a:srgbClr val="4F4F4F"/>
                </a:solidFill>
                <a:latin typeface="microsoft yahei" panose="020B0503020204020204" pitchFamily="34" charset="-122"/>
                <a:ea typeface="microsoft yahei" panose="020B0503020204020204" pitchFamily="34" charset="-122"/>
              </a:rPr>
              <a:t>个卷积层</a:t>
            </a:r>
            <a:r>
              <a:rPr lang="en-US" altLang="zh-CN" dirty="0">
                <a:solidFill>
                  <a:srgbClr val="4F4F4F"/>
                </a:solidFill>
                <a:latin typeface="microsoft yahei" panose="020B0503020204020204" pitchFamily="34" charset="-122"/>
                <a:ea typeface="microsoft yahei" panose="020B0503020204020204" pitchFamily="34" charset="-122"/>
              </a:rPr>
              <a:t>+3</a:t>
            </a:r>
            <a:r>
              <a:rPr lang="zh-CN" altLang="en-US" dirty="0">
                <a:solidFill>
                  <a:srgbClr val="4F4F4F"/>
                </a:solidFill>
                <a:latin typeface="microsoft yahei" panose="020B0503020204020204" pitchFamily="34" charset="-122"/>
                <a:ea typeface="microsoft yahei" panose="020B0503020204020204" pitchFamily="34" charset="-122"/>
              </a:rPr>
              <a:t>个全连接层</a:t>
            </a:r>
            <a:r>
              <a:rPr lang="en-US" altLang="zh-CN" dirty="0">
                <a:solidFill>
                  <a:srgbClr val="4F4F4F"/>
                </a:solidFill>
                <a:latin typeface="microsoft yahei" panose="020B0503020204020204" pitchFamily="34" charset="-122"/>
                <a:ea typeface="microsoft yahei" panose="020B0503020204020204" pitchFamily="34" charset="-122"/>
              </a:rPr>
              <a:t>+1</a:t>
            </a:r>
            <a:r>
              <a:rPr lang="zh-CN" altLang="en-US" dirty="0">
                <a:solidFill>
                  <a:srgbClr val="4F4F4F"/>
                </a:solidFill>
                <a:latin typeface="microsoft yahei" panose="020B0503020204020204" pitchFamily="34" charset="-122"/>
                <a:ea typeface="microsoft yahei" panose="020B0503020204020204" pitchFamily="34" charset="-122"/>
              </a:rPr>
              <a:t>个</a:t>
            </a:r>
            <a:r>
              <a:rPr lang="en-US" altLang="zh-CN" dirty="0" err="1">
                <a:solidFill>
                  <a:srgbClr val="4F4F4F"/>
                </a:solidFill>
                <a:latin typeface="microsoft yahei" panose="020B0503020204020204" pitchFamily="34" charset="-122"/>
                <a:ea typeface="microsoft yahei" panose="020B0503020204020204" pitchFamily="34" charset="-122"/>
              </a:rPr>
              <a:t>softmax</a:t>
            </a:r>
            <a:r>
              <a:rPr lang="zh-CN" altLang="en-US" dirty="0">
                <a:solidFill>
                  <a:srgbClr val="4F4F4F"/>
                </a:solidFill>
                <a:latin typeface="microsoft yahei" panose="020B0503020204020204" pitchFamily="34" charset="-122"/>
                <a:ea typeface="microsoft yahei" panose="020B0503020204020204" pitchFamily="34" charset="-122"/>
              </a:rPr>
              <a:t>层）；解决过拟合问题（</a:t>
            </a:r>
            <a:r>
              <a:rPr lang="en-US" altLang="zh-CN" dirty="0">
                <a:solidFill>
                  <a:srgbClr val="4F4F4F"/>
                </a:solidFill>
                <a:latin typeface="microsoft yahei" panose="020B0503020204020204" pitchFamily="34" charset="-122"/>
                <a:ea typeface="microsoft yahei" panose="020B0503020204020204" pitchFamily="34" charset="-122"/>
              </a:rPr>
              <a:t>dropout</a:t>
            </a:r>
            <a:r>
              <a:rPr lang="zh-CN" altLang="en-US" dirty="0">
                <a:solidFill>
                  <a:srgbClr val="4F4F4F"/>
                </a:solidFill>
                <a:latin typeface="microsoft yahei" panose="020B0503020204020204" pitchFamily="34" charset="-122"/>
                <a:ea typeface="microsoft yahei" panose="020B0503020204020204" pitchFamily="34" charset="-122"/>
              </a:rPr>
              <a:t>，</a:t>
            </a:r>
            <a:r>
              <a:rPr lang="en-US" altLang="zh-CN" dirty="0">
                <a:solidFill>
                  <a:srgbClr val="4F4F4F"/>
                </a:solidFill>
                <a:latin typeface="microsoft yahei" panose="020B0503020204020204" pitchFamily="34" charset="-122"/>
                <a:ea typeface="microsoft yahei" panose="020B0503020204020204" pitchFamily="34" charset="-122"/>
              </a:rPr>
              <a:t>data augmentation</a:t>
            </a:r>
            <a:r>
              <a:rPr lang="zh-CN" altLang="en-US" dirty="0">
                <a:solidFill>
                  <a:srgbClr val="4F4F4F"/>
                </a:solidFill>
                <a:latin typeface="microsoft yahei" panose="020B0503020204020204" pitchFamily="34" charset="-122"/>
                <a:ea typeface="microsoft yahei" panose="020B0503020204020204" pitchFamily="34" charset="-122"/>
              </a:rPr>
              <a:t>，</a:t>
            </a:r>
            <a:r>
              <a:rPr lang="en-US" altLang="zh-CN" dirty="0">
                <a:solidFill>
                  <a:srgbClr val="4F4F4F"/>
                </a:solidFill>
                <a:latin typeface="microsoft yahei" panose="020B0503020204020204" pitchFamily="34" charset="-122"/>
                <a:ea typeface="microsoft yahei" panose="020B0503020204020204" pitchFamily="34" charset="-122"/>
              </a:rPr>
              <a:t>LRN</a:t>
            </a:r>
            <a:r>
              <a:rPr lang="zh-CN" altLang="en-US" dirty="0">
                <a:solidFill>
                  <a:srgbClr val="4F4F4F"/>
                </a:solidFill>
                <a:latin typeface="microsoft yahei" panose="020B0503020204020204" pitchFamily="34" charset="-122"/>
                <a:ea typeface="microsoft yahei" panose="020B0503020204020204" pitchFamily="34" charset="-122"/>
              </a:rPr>
              <a:t>）；多</a:t>
            </a:r>
            <a:r>
              <a:rPr lang="en-US" altLang="zh-CN" dirty="0">
                <a:solidFill>
                  <a:srgbClr val="4F4F4F"/>
                </a:solidFill>
                <a:latin typeface="microsoft yahei" panose="020B0503020204020204" pitchFamily="34" charset="-122"/>
                <a:ea typeface="microsoft yahei" panose="020B0503020204020204" pitchFamily="34" charset="-122"/>
              </a:rPr>
              <a:t>GPU</a:t>
            </a:r>
            <a:r>
              <a:rPr lang="zh-CN" altLang="en-US" dirty="0">
                <a:solidFill>
                  <a:srgbClr val="4F4F4F"/>
                </a:solidFill>
                <a:latin typeface="microsoft yahei" panose="020B0503020204020204" pitchFamily="34" charset="-122"/>
                <a:ea typeface="microsoft yahei" panose="020B0503020204020204" pitchFamily="34" charset="-122"/>
              </a:rPr>
              <a:t>加速计算。</a:t>
            </a:r>
            <a:endParaRPr lang="zh-CN" altLang="en-US" b="0" i="0" dirty="0">
              <a:solidFill>
                <a:srgbClr val="4F4F4F"/>
              </a:solidFill>
              <a:effectLst/>
              <a:latin typeface="PingFang SC"/>
            </a:endParaRPr>
          </a:p>
        </p:txBody>
      </p:sp>
    </p:spTree>
    <p:extLst>
      <p:ext uri="{BB962C8B-B14F-4D97-AF65-F5344CB8AC3E}">
        <p14:creationId xmlns:p14="http://schemas.microsoft.com/office/powerpoint/2010/main" val="3205866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1D7855-FFA1-44C0-8F9D-CD888E01A18A}"/>
              </a:ext>
            </a:extLst>
          </p:cNvPr>
          <p:cNvSpPr>
            <a:spLocks noGrp="1"/>
          </p:cNvSpPr>
          <p:nvPr>
            <p:ph type="title"/>
          </p:nvPr>
        </p:nvSpPr>
        <p:spPr/>
        <p:txBody>
          <a:bodyPr/>
          <a:lstStyle/>
          <a:p>
            <a:r>
              <a:rPr lang="zh-CN" altLang="en-US" dirty="0"/>
              <a:t>机器学习的子类</a:t>
            </a:r>
            <a:r>
              <a:rPr lang="en-US" altLang="zh-CN" dirty="0"/>
              <a:t>--</a:t>
            </a:r>
            <a:r>
              <a:rPr lang="zh-CN" altLang="en-US" dirty="0"/>
              <a:t>深度学习</a:t>
            </a:r>
          </a:p>
        </p:txBody>
      </p:sp>
      <p:sp>
        <p:nvSpPr>
          <p:cNvPr id="3" name="矩形 2">
            <a:extLst>
              <a:ext uri="{FF2B5EF4-FFF2-40B4-BE49-F238E27FC236}">
                <a16:creationId xmlns:a16="http://schemas.microsoft.com/office/drawing/2014/main" id="{13313BB2-1024-4724-B775-D69C9725AEFD}"/>
              </a:ext>
            </a:extLst>
          </p:cNvPr>
          <p:cNvSpPr/>
          <p:nvPr/>
        </p:nvSpPr>
        <p:spPr>
          <a:xfrm>
            <a:off x="838200" y="1690688"/>
            <a:ext cx="10515600" cy="923330"/>
          </a:xfrm>
          <a:prstGeom prst="rect">
            <a:avLst/>
          </a:prstGeom>
        </p:spPr>
        <p:txBody>
          <a:bodyPr wrap="square">
            <a:spAutoFit/>
          </a:bodyPr>
          <a:lstStyle/>
          <a:p>
            <a:pPr algn="just"/>
            <a:r>
              <a:rPr lang="en-US" altLang="zh-CN" b="1" dirty="0">
                <a:solidFill>
                  <a:srgbClr val="4F4F4F"/>
                </a:solidFill>
                <a:latin typeface="Verdana" panose="020B0604030504040204" pitchFamily="34" charset="0"/>
              </a:rPr>
              <a:t>      1.</a:t>
            </a:r>
            <a:r>
              <a:rPr lang="zh-CN" altLang="en-US" b="1" dirty="0">
                <a:solidFill>
                  <a:srgbClr val="4F4F4F"/>
                </a:solidFill>
                <a:latin typeface="Verdana" panose="020B0604030504040204" pitchFamily="34" charset="0"/>
              </a:rPr>
              <a:t>多隐层的神经网络具有优异的特征学习能力，学习得到的特征对数据有更本质的刻画，从而有利于可视化或分类；</a:t>
            </a:r>
            <a:endParaRPr lang="zh-CN" altLang="en-US" dirty="0">
              <a:solidFill>
                <a:srgbClr val="4F4F4F"/>
              </a:solidFill>
              <a:latin typeface="Verdana" panose="020B0604030504040204" pitchFamily="34" charset="0"/>
            </a:endParaRPr>
          </a:p>
          <a:p>
            <a:pPr algn="just"/>
            <a:r>
              <a:rPr lang="zh-CN" altLang="en-US" b="1" dirty="0">
                <a:solidFill>
                  <a:srgbClr val="4F4F4F"/>
                </a:solidFill>
                <a:latin typeface="Verdana" panose="020B0604030504040204" pitchFamily="34" charset="0"/>
              </a:rPr>
              <a:t>　　</a:t>
            </a:r>
            <a:r>
              <a:rPr lang="en-US" altLang="zh-CN" b="1" dirty="0">
                <a:solidFill>
                  <a:srgbClr val="4F4F4F"/>
                </a:solidFill>
                <a:latin typeface="Verdana" panose="020B0604030504040204" pitchFamily="34" charset="0"/>
              </a:rPr>
              <a:t>2.</a:t>
            </a:r>
            <a:r>
              <a:rPr lang="zh-CN" altLang="en-US" b="1" dirty="0">
                <a:solidFill>
                  <a:srgbClr val="4F4F4F"/>
                </a:solidFill>
                <a:latin typeface="Verdana" panose="020B0604030504040204" pitchFamily="34" charset="0"/>
              </a:rPr>
              <a:t>深度神经网络在训练上的难度，可以通过“逐层初始化” 来有效克服。</a:t>
            </a:r>
            <a:endParaRPr lang="zh-CN" altLang="en-US" b="0" i="0" dirty="0">
              <a:solidFill>
                <a:srgbClr val="4F4F4F"/>
              </a:solidFill>
              <a:effectLst/>
              <a:latin typeface="Verdana" panose="020B0604030504040204" pitchFamily="34" charset="0"/>
            </a:endParaRPr>
          </a:p>
        </p:txBody>
      </p:sp>
      <p:pic>
        <p:nvPicPr>
          <p:cNvPr id="5" name="图片 4">
            <a:extLst>
              <a:ext uri="{FF2B5EF4-FFF2-40B4-BE49-F238E27FC236}">
                <a16:creationId xmlns:a16="http://schemas.microsoft.com/office/drawing/2014/main" id="{41C2EF1F-8904-45EA-801E-94C68C6035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972" y="2731273"/>
            <a:ext cx="9129074" cy="4078770"/>
          </a:xfrm>
          <a:prstGeom prst="rect">
            <a:avLst/>
          </a:prstGeom>
        </p:spPr>
      </p:pic>
    </p:spTree>
    <p:extLst>
      <p:ext uri="{BB962C8B-B14F-4D97-AF65-F5344CB8AC3E}">
        <p14:creationId xmlns:p14="http://schemas.microsoft.com/office/powerpoint/2010/main" val="6263198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3D1FCD-40FE-46DF-92BB-EDE0E317B939}"/>
              </a:ext>
            </a:extLst>
          </p:cNvPr>
          <p:cNvSpPr>
            <a:spLocks noGrp="1"/>
          </p:cNvSpPr>
          <p:nvPr>
            <p:ph type="title"/>
          </p:nvPr>
        </p:nvSpPr>
        <p:spPr/>
        <p:txBody>
          <a:bodyPr/>
          <a:lstStyle/>
          <a:p>
            <a:r>
              <a:rPr lang="en-US" altLang="zh-CN" dirty="0"/>
              <a:t>VGG-Net</a:t>
            </a:r>
            <a:endParaRPr lang="zh-CN" altLang="en-US" dirty="0"/>
          </a:p>
        </p:txBody>
      </p:sp>
      <p:pic>
        <p:nvPicPr>
          <p:cNvPr id="4" name="图片 3">
            <a:extLst>
              <a:ext uri="{FF2B5EF4-FFF2-40B4-BE49-F238E27FC236}">
                <a16:creationId xmlns:a16="http://schemas.microsoft.com/office/drawing/2014/main" id="{02397AA5-9174-4026-BB7F-848C34BD94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4107" y="1303920"/>
            <a:ext cx="5273419" cy="5368501"/>
          </a:xfrm>
          <a:prstGeom prst="rect">
            <a:avLst/>
          </a:prstGeom>
        </p:spPr>
      </p:pic>
      <p:sp>
        <p:nvSpPr>
          <p:cNvPr id="5" name="矩形 4">
            <a:extLst>
              <a:ext uri="{FF2B5EF4-FFF2-40B4-BE49-F238E27FC236}">
                <a16:creationId xmlns:a16="http://schemas.microsoft.com/office/drawing/2014/main" id="{9F551B71-B7CC-40AB-88A8-546C09F7546B}"/>
              </a:ext>
            </a:extLst>
          </p:cNvPr>
          <p:cNvSpPr/>
          <p:nvPr/>
        </p:nvSpPr>
        <p:spPr>
          <a:xfrm>
            <a:off x="948612" y="1590032"/>
            <a:ext cx="4108580" cy="2862322"/>
          </a:xfrm>
          <a:prstGeom prst="rect">
            <a:avLst/>
          </a:prstGeom>
        </p:spPr>
        <p:txBody>
          <a:bodyPr wrap="square">
            <a:spAutoFit/>
          </a:bodyPr>
          <a:lstStyle/>
          <a:p>
            <a:r>
              <a:rPr lang="en-US" altLang="zh-CN" dirty="0">
                <a:solidFill>
                  <a:srgbClr val="4F4F4F"/>
                </a:solidFill>
                <a:latin typeface="microsoft yahei" panose="020B0503020204020204" pitchFamily="34" charset="-122"/>
                <a:ea typeface="microsoft yahei" panose="020B0503020204020204" pitchFamily="34" charset="-122"/>
              </a:rPr>
              <a:t>VGG-Net</a:t>
            </a:r>
            <a:r>
              <a:rPr lang="zh-CN" altLang="en-US" dirty="0">
                <a:solidFill>
                  <a:srgbClr val="4F4F4F"/>
                </a:solidFill>
                <a:latin typeface="microsoft yahei" panose="020B0503020204020204" pitchFamily="34" charset="-122"/>
                <a:ea typeface="microsoft yahei" panose="020B0503020204020204" pitchFamily="34" charset="-122"/>
              </a:rPr>
              <a:t>来自 </a:t>
            </a:r>
            <a:r>
              <a:rPr lang="en-US" altLang="zh-CN" dirty="0">
                <a:solidFill>
                  <a:srgbClr val="4F4F4F"/>
                </a:solidFill>
                <a:latin typeface="microsoft yahei" panose="020B0503020204020204" pitchFamily="34" charset="-122"/>
                <a:ea typeface="microsoft yahei" panose="020B0503020204020204" pitchFamily="34" charset="-122"/>
              </a:rPr>
              <a:t>Andrew Zisserman </a:t>
            </a:r>
            <a:r>
              <a:rPr lang="zh-CN" altLang="en-US" dirty="0">
                <a:solidFill>
                  <a:srgbClr val="4F4F4F"/>
                </a:solidFill>
                <a:latin typeface="microsoft yahei" panose="020B0503020204020204" pitchFamily="34" charset="-122"/>
                <a:ea typeface="microsoft yahei" panose="020B0503020204020204" pitchFamily="34" charset="-122"/>
              </a:rPr>
              <a:t>教授的组 </a:t>
            </a:r>
            <a:r>
              <a:rPr lang="en-US" altLang="zh-CN" dirty="0">
                <a:solidFill>
                  <a:srgbClr val="4F4F4F"/>
                </a:solidFill>
                <a:latin typeface="microsoft yahei" panose="020B0503020204020204" pitchFamily="34" charset="-122"/>
                <a:ea typeface="microsoft yahei" panose="020B0503020204020204" pitchFamily="34" charset="-122"/>
              </a:rPr>
              <a:t>(Oxford)</a:t>
            </a:r>
            <a:r>
              <a:rPr lang="zh-CN" altLang="en-US" dirty="0">
                <a:solidFill>
                  <a:srgbClr val="4F4F4F"/>
                </a:solidFill>
                <a:latin typeface="microsoft yahei" panose="020B0503020204020204" pitchFamily="34" charset="-122"/>
                <a:ea typeface="microsoft yahei" panose="020B0503020204020204" pitchFamily="34" charset="-122"/>
              </a:rPr>
              <a:t>，在</a:t>
            </a:r>
            <a:r>
              <a:rPr lang="en-US" altLang="zh-CN" dirty="0">
                <a:solidFill>
                  <a:srgbClr val="4F4F4F"/>
                </a:solidFill>
                <a:latin typeface="microsoft yahei" panose="020B0503020204020204" pitchFamily="34" charset="-122"/>
                <a:ea typeface="microsoft yahei" panose="020B0503020204020204" pitchFamily="34" charset="-122"/>
              </a:rPr>
              <a:t>2014</a:t>
            </a:r>
            <a:r>
              <a:rPr lang="zh-CN" altLang="en-US" dirty="0">
                <a:solidFill>
                  <a:srgbClr val="4F4F4F"/>
                </a:solidFill>
                <a:latin typeface="microsoft yahei" panose="020B0503020204020204" pitchFamily="34" charset="-122"/>
                <a:ea typeface="microsoft yahei" panose="020B0503020204020204" pitchFamily="34" charset="-122"/>
              </a:rPr>
              <a:t>年的 </a:t>
            </a:r>
            <a:r>
              <a:rPr lang="en-US" altLang="zh-CN" dirty="0">
                <a:solidFill>
                  <a:srgbClr val="4F4F4F"/>
                </a:solidFill>
                <a:latin typeface="microsoft yahei" panose="020B0503020204020204" pitchFamily="34" charset="-122"/>
                <a:ea typeface="microsoft yahei" panose="020B0503020204020204" pitchFamily="34" charset="-122"/>
              </a:rPr>
              <a:t>ILSVRC localization and classification </a:t>
            </a:r>
            <a:r>
              <a:rPr lang="zh-CN" altLang="en-US" dirty="0">
                <a:solidFill>
                  <a:srgbClr val="4F4F4F"/>
                </a:solidFill>
                <a:latin typeface="microsoft yahei" panose="020B0503020204020204" pitchFamily="34" charset="-122"/>
                <a:ea typeface="microsoft yahei" panose="020B0503020204020204" pitchFamily="34" charset="-122"/>
              </a:rPr>
              <a:t>两个问题上分别取得了第一名和第二名，其不同于</a:t>
            </a:r>
            <a:r>
              <a:rPr lang="en-US" altLang="zh-CN" dirty="0" err="1">
                <a:solidFill>
                  <a:srgbClr val="4F4F4F"/>
                </a:solidFill>
                <a:latin typeface="microsoft yahei" panose="020B0503020204020204" pitchFamily="34" charset="-122"/>
                <a:ea typeface="microsoft yahei" panose="020B0503020204020204" pitchFamily="34" charset="-122"/>
              </a:rPr>
              <a:t>AlexNet</a:t>
            </a:r>
            <a:r>
              <a:rPr lang="zh-CN" altLang="en-US" dirty="0">
                <a:solidFill>
                  <a:srgbClr val="4F4F4F"/>
                </a:solidFill>
                <a:latin typeface="microsoft yahei" panose="020B0503020204020204" pitchFamily="34" charset="-122"/>
                <a:ea typeface="microsoft yahei" panose="020B0503020204020204" pitchFamily="34" charset="-122"/>
              </a:rPr>
              <a:t>的地方是：</a:t>
            </a:r>
            <a:r>
              <a:rPr lang="en-US" altLang="zh-CN" dirty="0">
                <a:solidFill>
                  <a:srgbClr val="4F4F4F"/>
                </a:solidFill>
                <a:latin typeface="microsoft yahei" panose="020B0503020204020204" pitchFamily="34" charset="-122"/>
                <a:ea typeface="microsoft yahei" panose="020B0503020204020204" pitchFamily="34" charset="-122"/>
              </a:rPr>
              <a:t>VGG-Net</a:t>
            </a:r>
            <a:r>
              <a:rPr lang="zh-CN" altLang="en-US" dirty="0">
                <a:solidFill>
                  <a:srgbClr val="4F4F4F"/>
                </a:solidFill>
                <a:latin typeface="microsoft yahei" panose="020B0503020204020204" pitchFamily="34" charset="-122"/>
                <a:ea typeface="microsoft yahei" panose="020B0503020204020204" pitchFamily="34" charset="-122"/>
              </a:rPr>
              <a:t>使用更多的层，通常有</a:t>
            </a:r>
            <a:r>
              <a:rPr lang="en-US" altLang="zh-CN" dirty="0">
                <a:solidFill>
                  <a:srgbClr val="4F4F4F"/>
                </a:solidFill>
                <a:latin typeface="microsoft yahei" panose="020B0503020204020204" pitchFamily="34" charset="-122"/>
                <a:ea typeface="microsoft yahei" panose="020B0503020204020204" pitchFamily="34" charset="-122"/>
              </a:rPr>
              <a:t>16</a:t>
            </a:r>
            <a:r>
              <a:rPr lang="zh-CN" altLang="en-US" dirty="0">
                <a:solidFill>
                  <a:srgbClr val="4F4F4F"/>
                </a:solidFill>
                <a:latin typeface="microsoft yahei" panose="020B0503020204020204" pitchFamily="34" charset="-122"/>
                <a:ea typeface="microsoft yahei" panose="020B0503020204020204" pitchFamily="34" charset="-122"/>
              </a:rPr>
              <a:t>－</a:t>
            </a:r>
            <a:r>
              <a:rPr lang="en-US" altLang="zh-CN" dirty="0">
                <a:solidFill>
                  <a:srgbClr val="4F4F4F"/>
                </a:solidFill>
                <a:latin typeface="microsoft yahei" panose="020B0503020204020204" pitchFamily="34" charset="-122"/>
                <a:ea typeface="microsoft yahei" panose="020B0503020204020204" pitchFamily="34" charset="-122"/>
              </a:rPr>
              <a:t>19</a:t>
            </a:r>
            <a:r>
              <a:rPr lang="zh-CN" altLang="en-US" dirty="0">
                <a:solidFill>
                  <a:srgbClr val="4F4F4F"/>
                </a:solidFill>
                <a:latin typeface="microsoft yahei" panose="020B0503020204020204" pitchFamily="34" charset="-122"/>
                <a:ea typeface="microsoft yahei" panose="020B0503020204020204" pitchFamily="34" charset="-122"/>
              </a:rPr>
              <a:t>层，而</a:t>
            </a:r>
            <a:r>
              <a:rPr lang="en-US" altLang="zh-CN" dirty="0" err="1">
                <a:solidFill>
                  <a:srgbClr val="4F4F4F"/>
                </a:solidFill>
                <a:latin typeface="microsoft yahei" panose="020B0503020204020204" pitchFamily="34" charset="-122"/>
                <a:ea typeface="microsoft yahei" panose="020B0503020204020204" pitchFamily="34" charset="-122"/>
              </a:rPr>
              <a:t>AlexNet</a:t>
            </a:r>
            <a:r>
              <a:rPr lang="zh-CN" altLang="en-US" dirty="0">
                <a:solidFill>
                  <a:srgbClr val="4F4F4F"/>
                </a:solidFill>
                <a:latin typeface="microsoft yahei" panose="020B0503020204020204" pitchFamily="34" charset="-122"/>
                <a:ea typeface="microsoft yahei" panose="020B0503020204020204" pitchFamily="34" charset="-122"/>
              </a:rPr>
              <a:t>只有</a:t>
            </a:r>
            <a:r>
              <a:rPr lang="en-US" altLang="zh-CN" dirty="0">
                <a:solidFill>
                  <a:srgbClr val="4F4F4F"/>
                </a:solidFill>
                <a:latin typeface="microsoft yahei" panose="020B0503020204020204" pitchFamily="34" charset="-122"/>
                <a:ea typeface="microsoft yahei" panose="020B0503020204020204" pitchFamily="34" charset="-122"/>
              </a:rPr>
              <a:t>8</a:t>
            </a:r>
            <a:r>
              <a:rPr lang="zh-CN" altLang="en-US" dirty="0">
                <a:solidFill>
                  <a:srgbClr val="4F4F4F"/>
                </a:solidFill>
                <a:latin typeface="microsoft yahei" panose="020B0503020204020204" pitchFamily="34" charset="-122"/>
                <a:ea typeface="microsoft yahei" panose="020B0503020204020204" pitchFamily="34" charset="-122"/>
              </a:rPr>
              <a:t>层。同时，</a:t>
            </a:r>
            <a:r>
              <a:rPr lang="en-US" altLang="zh-CN" dirty="0">
                <a:solidFill>
                  <a:srgbClr val="4F4F4F"/>
                </a:solidFill>
                <a:latin typeface="microsoft yahei" panose="020B0503020204020204" pitchFamily="34" charset="-122"/>
                <a:ea typeface="microsoft yahei" panose="020B0503020204020204" pitchFamily="34" charset="-122"/>
              </a:rPr>
              <a:t>VGG-Net</a:t>
            </a:r>
            <a:r>
              <a:rPr lang="zh-CN" altLang="en-US" dirty="0">
                <a:solidFill>
                  <a:srgbClr val="4F4F4F"/>
                </a:solidFill>
                <a:latin typeface="microsoft yahei" panose="020B0503020204020204" pitchFamily="34" charset="-122"/>
                <a:ea typeface="microsoft yahei" panose="020B0503020204020204" pitchFamily="34" charset="-122"/>
              </a:rPr>
              <a:t>的所有 </a:t>
            </a:r>
            <a:r>
              <a:rPr lang="en-US" altLang="zh-CN" dirty="0">
                <a:solidFill>
                  <a:srgbClr val="4F4F4F"/>
                </a:solidFill>
                <a:latin typeface="microsoft yahei" panose="020B0503020204020204" pitchFamily="34" charset="-122"/>
                <a:ea typeface="microsoft yahei" panose="020B0503020204020204" pitchFamily="34" charset="-122"/>
              </a:rPr>
              <a:t>convolutional layer </a:t>
            </a:r>
            <a:r>
              <a:rPr lang="zh-CN" altLang="en-US" dirty="0">
                <a:solidFill>
                  <a:srgbClr val="4F4F4F"/>
                </a:solidFill>
                <a:latin typeface="microsoft yahei" panose="020B0503020204020204" pitchFamily="34" charset="-122"/>
                <a:ea typeface="microsoft yahei" panose="020B0503020204020204" pitchFamily="34" charset="-122"/>
              </a:rPr>
              <a:t>使用同样大小的 </a:t>
            </a:r>
            <a:r>
              <a:rPr lang="en-US" altLang="zh-CN" dirty="0">
                <a:solidFill>
                  <a:srgbClr val="4F4F4F"/>
                </a:solidFill>
                <a:latin typeface="microsoft yahei" panose="020B0503020204020204" pitchFamily="34" charset="-122"/>
                <a:ea typeface="microsoft yahei" panose="020B0503020204020204" pitchFamily="34" charset="-122"/>
              </a:rPr>
              <a:t>convolutional filter</a:t>
            </a:r>
            <a:r>
              <a:rPr lang="zh-CN" altLang="en-US" dirty="0">
                <a:solidFill>
                  <a:srgbClr val="4F4F4F"/>
                </a:solidFill>
                <a:latin typeface="microsoft yahei" panose="020B0503020204020204" pitchFamily="34" charset="-122"/>
                <a:ea typeface="microsoft yahei" panose="020B0503020204020204" pitchFamily="34" charset="-122"/>
              </a:rPr>
              <a:t>，大小为 </a:t>
            </a:r>
            <a:r>
              <a:rPr lang="en-US" altLang="zh-CN" dirty="0">
                <a:solidFill>
                  <a:srgbClr val="4F4F4F"/>
                </a:solidFill>
                <a:latin typeface="microsoft yahei" panose="020B0503020204020204" pitchFamily="34" charset="-122"/>
                <a:ea typeface="microsoft yahei" panose="020B0503020204020204" pitchFamily="34" charset="-122"/>
              </a:rPr>
              <a:t>3 x 3</a:t>
            </a:r>
            <a:r>
              <a:rPr lang="zh-CN" altLang="en-US" dirty="0">
                <a:solidFill>
                  <a:srgbClr val="4F4F4F"/>
                </a:solidFill>
                <a:latin typeface="microsoft yahei" panose="020B0503020204020204" pitchFamily="34" charset="-122"/>
                <a:ea typeface="microsoft yahei" panose="020B0503020204020204" pitchFamily="34" charset="-122"/>
              </a:rPr>
              <a:t>。</a:t>
            </a:r>
            <a:endParaRPr lang="zh-CN" altLang="en-US" dirty="0"/>
          </a:p>
        </p:txBody>
      </p:sp>
    </p:spTree>
    <p:extLst>
      <p:ext uri="{BB962C8B-B14F-4D97-AF65-F5344CB8AC3E}">
        <p14:creationId xmlns:p14="http://schemas.microsoft.com/office/powerpoint/2010/main" val="1487317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25509-AC3E-46C7-B0F3-10F931A65000}"/>
              </a:ext>
            </a:extLst>
          </p:cNvPr>
          <p:cNvSpPr>
            <a:spLocks noGrp="1"/>
          </p:cNvSpPr>
          <p:nvPr>
            <p:ph type="title"/>
          </p:nvPr>
        </p:nvSpPr>
        <p:spPr/>
        <p:txBody>
          <a:bodyPr/>
          <a:lstStyle/>
          <a:p>
            <a:r>
              <a:rPr lang="en-US" altLang="zh-CN" dirty="0" err="1"/>
              <a:t>GoogLeNet</a:t>
            </a:r>
            <a:endParaRPr lang="zh-CN" altLang="en-US" dirty="0"/>
          </a:p>
        </p:txBody>
      </p:sp>
      <p:pic>
        <p:nvPicPr>
          <p:cNvPr id="4" name="图片 3">
            <a:extLst>
              <a:ext uri="{FF2B5EF4-FFF2-40B4-BE49-F238E27FC236}">
                <a16:creationId xmlns:a16="http://schemas.microsoft.com/office/drawing/2014/main" id="{5D55D30F-9356-46F2-9930-14760B3C85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780" y="3637377"/>
            <a:ext cx="8283925" cy="2438413"/>
          </a:xfrm>
          <a:prstGeom prst="rect">
            <a:avLst/>
          </a:prstGeom>
        </p:spPr>
      </p:pic>
      <p:sp>
        <p:nvSpPr>
          <p:cNvPr id="5" name="矩形 4">
            <a:extLst>
              <a:ext uri="{FF2B5EF4-FFF2-40B4-BE49-F238E27FC236}">
                <a16:creationId xmlns:a16="http://schemas.microsoft.com/office/drawing/2014/main" id="{1814B810-079B-46B8-9F4C-C78C30EAD8DB}"/>
              </a:ext>
            </a:extLst>
          </p:cNvPr>
          <p:cNvSpPr/>
          <p:nvPr/>
        </p:nvSpPr>
        <p:spPr>
          <a:xfrm>
            <a:off x="838200" y="1690688"/>
            <a:ext cx="10515600" cy="923330"/>
          </a:xfrm>
          <a:prstGeom prst="rect">
            <a:avLst/>
          </a:prstGeom>
        </p:spPr>
        <p:txBody>
          <a:bodyPr wrap="square">
            <a:spAutoFit/>
          </a:bodyPr>
          <a:lstStyle/>
          <a:p>
            <a:r>
              <a:rPr lang="zh-CN" altLang="en-US" dirty="0">
                <a:solidFill>
                  <a:srgbClr val="454545"/>
                </a:solidFill>
                <a:latin typeface="microsoft yahei" panose="020B0503020204020204" pitchFamily="34" charset="-122"/>
                <a:ea typeface="microsoft yahei" panose="020B0503020204020204" pitchFamily="34" charset="-122"/>
              </a:rPr>
              <a:t>提出的</a:t>
            </a:r>
            <a:r>
              <a:rPr lang="en-US" altLang="zh-CN" dirty="0">
                <a:solidFill>
                  <a:srgbClr val="454545"/>
                </a:solidFill>
                <a:latin typeface="microsoft yahei" panose="020B0503020204020204" pitchFamily="34" charset="-122"/>
                <a:ea typeface="microsoft yahei" panose="020B0503020204020204" pitchFamily="34" charset="-122"/>
              </a:rPr>
              <a:t>Inception</a:t>
            </a:r>
            <a:r>
              <a:rPr lang="zh-CN" altLang="en-US" dirty="0">
                <a:solidFill>
                  <a:srgbClr val="454545"/>
                </a:solidFill>
                <a:latin typeface="microsoft yahei" panose="020B0503020204020204" pitchFamily="34" charset="-122"/>
                <a:ea typeface="microsoft yahei" panose="020B0503020204020204" pitchFamily="34" charset="-122"/>
              </a:rPr>
              <a:t>结构是主要的创新点，这是（</a:t>
            </a:r>
            <a:r>
              <a:rPr lang="en-US" altLang="zh-CN" dirty="0">
                <a:solidFill>
                  <a:srgbClr val="454545"/>
                </a:solidFill>
                <a:latin typeface="microsoft yahei" panose="020B0503020204020204" pitchFamily="34" charset="-122"/>
                <a:ea typeface="microsoft yahei" panose="020B0503020204020204" pitchFamily="34" charset="-122"/>
              </a:rPr>
              <a:t>Network In Network</a:t>
            </a:r>
            <a:r>
              <a:rPr lang="zh-CN" altLang="en-US" dirty="0">
                <a:solidFill>
                  <a:srgbClr val="454545"/>
                </a:solidFill>
                <a:latin typeface="microsoft yahei" panose="020B0503020204020204" pitchFamily="34" charset="-122"/>
                <a:ea typeface="microsoft yahei" panose="020B0503020204020204" pitchFamily="34" charset="-122"/>
              </a:rPr>
              <a:t>）的结构，即原来的结点也是一个网络。其使用使得之后整个网络结构的宽度和深度都可扩大，能够带来</a:t>
            </a:r>
            <a:r>
              <a:rPr lang="en-US" altLang="zh-CN" dirty="0">
                <a:solidFill>
                  <a:srgbClr val="454545"/>
                </a:solidFill>
                <a:latin typeface="microsoft yahei" panose="020B0503020204020204" pitchFamily="34" charset="-122"/>
                <a:ea typeface="microsoft yahei" panose="020B0503020204020204" pitchFamily="34" charset="-122"/>
              </a:rPr>
              <a:t>2-3</a:t>
            </a:r>
            <a:r>
              <a:rPr lang="zh-CN" altLang="en-US" dirty="0">
                <a:solidFill>
                  <a:srgbClr val="454545"/>
                </a:solidFill>
                <a:latin typeface="microsoft yahei" panose="020B0503020204020204" pitchFamily="34" charset="-122"/>
                <a:ea typeface="microsoft yahei" panose="020B0503020204020204" pitchFamily="34" charset="-122"/>
              </a:rPr>
              <a:t>倍的性能提升。网络结构如下：真的是得深者，得天下哈哈。</a:t>
            </a:r>
            <a:endParaRPr lang="zh-CN" altLang="en-US" dirty="0"/>
          </a:p>
        </p:txBody>
      </p:sp>
    </p:spTree>
    <p:extLst>
      <p:ext uri="{BB962C8B-B14F-4D97-AF65-F5344CB8AC3E}">
        <p14:creationId xmlns:p14="http://schemas.microsoft.com/office/powerpoint/2010/main" val="1769161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31A19A-67E3-4B07-BB68-8AA6F3B031DA}"/>
              </a:ext>
            </a:extLst>
          </p:cNvPr>
          <p:cNvSpPr>
            <a:spLocks noGrp="1"/>
          </p:cNvSpPr>
          <p:nvPr>
            <p:ph type="title"/>
          </p:nvPr>
        </p:nvSpPr>
        <p:spPr/>
        <p:txBody>
          <a:bodyPr/>
          <a:lstStyle/>
          <a:p>
            <a:r>
              <a:rPr lang="en-US" altLang="zh-CN" dirty="0" err="1"/>
              <a:t>ResNet</a:t>
            </a:r>
            <a:endParaRPr lang="zh-CN" altLang="en-US" dirty="0"/>
          </a:p>
        </p:txBody>
      </p:sp>
      <p:sp>
        <p:nvSpPr>
          <p:cNvPr id="3" name="矩形 2">
            <a:extLst>
              <a:ext uri="{FF2B5EF4-FFF2-40B4-BE49-F238E27FC236}">
                <a16:creationId xmlns:a16="http://schemas.microsoft.com/office/drawing/2014/main" id="{C2F79A2A-3329-4A60-B6BE-61FA51D0C947}"/>
              </a:ext>
            </a:extLst>
          </p:cNvPr>
          <p:cNvSpPr/>
          <p:nvPr/>
        </p:nvSpPr>
        <p:spPr>
          <a:xfrm>
            <a:off x="752669" y="2637272"/>
            <a:ext cx="5343331" cy="2308324"/>
          </a:xfrm>
          <a:prstGeom prst="rect">
            <a:avLst/>
          </a:prstGeom>
        </p:spPr>
        <p:txBody>
          <a:bodyPr wrap="square">
            <a:spAutoFit/>
          </a:bodyPr>
          <a:lstStyle/>
          <a:p>
            <a:r>
              <a:rPr lang="en-US" altLang="zh-CN" dirty="0" err="1">
                <a:solidFill>
                  <a:srgbClr val="454545"/>
                </a:solidFill>
                <a:latin typeface="microsoft yahei" panose="020B0503020204020204" pitchFamily="34" charset="-122"/>
                <a:ea typeface="microsoft yahei" panose="020B0503020204020204" pitchFamily="34" charset="-122"/>
              </a:rPr>
              <a:t>ResNet</a:t>
            </a:r>
            <a:r>
              <a:rPr lang="zh-CN" altLang="en-US" dirty="0">
                <a:solidFill>
                  <a:srgbClr val="454545"/>
                </a:solidFill>
                <a:latin typeface="microsoft yahei" panose="020B0503020204020204" pitchFamily="34" charset="-122"/>
                <a:ea typeface="microsoft yahei" panose="020B0503020204020204" pitchFamily="34" charset="-122"/>
              </a:rPr>
              <a:t>提出了一种减轻网络训练负担的残差学习框架，这种网络比以前使用过的网络本质上层次更深。其明确地将这层作为输入层相关的学习残差函数，而不是学习未知的函数。在</a:t>
            </a:r>
            <a:r>
              <a:rPr lang="en-US" altLang="zh-CN" dirty="0">
                <a:solidFill>
                  <a:srgbClr val="454545"/>
                </a:solidFill>
                <a:latin typeface="microsoft yahei" panose="020B0503020204020204" pitchFamily="34" charset="-122"/>
                <a:ea typeface="microsoft yahei" panose="020B0503020204020204" pitchFamily="34" charset="-122"/>
              </a:rPr>
              <a:t>ImageNet</a:t>
            </a:r>
            <a:r>
              <a:rPr lang="zh-CN" altLang="en-US" dirty="0">
                <a:solidFill>
                  <a:srgbClr val="454545"/>
                </a:solidFill>
                <a:latin typeface="microsoft yahei" panose="020B0503020204020204" pitchFamily="34" charset="-122"/>
                <a:ea typeface="microsoft yahei" panose="020B0503020204020204" pitchFamily="34" charset="-122"/>
              </a:rPr>
              <a:t>数据集用</a:t>
            </a:r>
            <a:r>
              <a:rPr lang="en-US" altLang="zh-CN" dirty="0">
                <a:solidFill>
                  <a:srgbClr val="454545"/>
                </a:solidFill>
                <a:latin typeface="microsoft yahei" panose="020B0503020204020204" pitchFamily="34" charset="-122"/>
                <a:ea typeface="microsoft yahei" panose="020B0503020204020204" pitchFamily="34" charset="-122"/>
              </a:rPr>
              <a:t>152 </a:t>
            </a:r>
            <a:r>
              <a:rPr lang="zh-CN" altLang="en-US" dirty="0">
                <a:solidFill>
                  <a:srgbClr val="454545"/>
                </a:solidFill>
                <a:latin typeface="microsoft yahei" panose="020B0503020204020204" pitchFamily="34" charset="-122"/>
                <a:ea typeface="microsoft yahei" panose="020B0503020204020204" pitchFamily="34" charset="-122"/>
              </a:rPr>
              <a:t>层（据说层数已经超过</a:t>
            </a:r>
            <a:r>
              <a:rPr lang="en-US" altLang="zh-CN" dirty="0">
                <a:solidFill>
                  <a:srgbClr val="454545"/>
                </a:solidFill>
                <a:latin typeface="microsoft yahei" panose="020B0503020204020204" pitchFamily="34" charset="-122"/>
                <a:ea typeface="microsoft yahei" panose="020B0503020204020204" pitchFamily="34" charset="-122"/>
              </a:rPr>
              <a:t>1000==</a:t>
            </a:r>
            <a:r>
              <a:rPr lang="zh-CN" altLang="en-US" dirty="0">
                <a:solidFill>
                  <a:srgbClr val="454545"/>
                </a:solidFill>
                <a:latin typeface="microsoft yahei" panose="020B0503020204020204" pitchFamily="34" charset="-122"/>
                <a:ea typeface="microsoft yahei" panose="020B0503020204020204" pitchFamily="34" charset="-122"/>
              </a:rPr>
              <a:t>）</a:t>
            </a:r>
            <a:r>
              <a:rPr lang="en-US" altLang="zh-CN" dirty="0">
                <a:solidFill>
                  <a:srgbClr val="454545"/>
                </a:solidFill>
                <a:latin typeface="microsoft yahei" panose="020B0503020204020204" pitchFamily="34" charset="-122"/>
                <a:ea typeface="microsoft yahei" panose="020B0503020204020204" pitchFamily="34" charset="-122"/>
              </a:rPr>
              <a:t>——</a:t>
            </a:r>
            <a:r>
              <a:rPr lang="zh-CN" altLang="en-US" dirty="0">
                <a:solidFill>
                  <a:srgbClr val="454545"/>
                </a:solidFill>
                <a:latin typeface="microsoft yahei" panose="020B0503020204020204" pitchFamily="34" charset="-122"/>
                <a:ea typeface="microsoft yahei" panose="020B0503020204020204" pitchFamily="34" charset="-122"/>
              </a:rPr>
              <a:t>比</a:t>
            </a:r>
            <a:r>
              <a:rPr lang="en-US" altLang="zh-CN" dirty="0">
                <a:solidFill>
                  <a:srgbClr val="454545"/>
                </a:solidFill>
                <a:latin typeface="microsoft yahei" panose="020B0503020204020204" pitchFamily="34" charset="-122"/>
                <a:ea typeface="microsoft yahei" panose="020B0503020204020204" pitchFamily="34" charset="-122"/>
              </a:rPr>
              <a:t>VGG</a:t>
            </a:r>
            <a:r>
              <a:rPr lang="zh-CN" altLang="en-US" dirty="0">
                <a:solidFill>
                  <a:srgbClr val="454545"/>
                </a:solidFill>
                <a:latin typeface="microsoft yahei" panose="020B0503020204020204" pitchFamily="34" charset="-122"/>
                <a:ea typeface="microsoft yahei" panose="020B0503020204020204" pitchFamily="34" charset="-122"/>
              </a:rPr>
              <a:t>网络深</a:t>
            </a:r>
            <a:r>
              <a:rPr lang="en-US" altLang="zh-CN" dirty="0">
                <a:solidFill>
                  <a:srgbClr val="454545"/>
                </a:solidFill>
                <a:latin typeface="microsoft yahei" panose="020B0503020204020204" pitchFamily="34" charset="-122"/>
                <a:ea typeface="microsoft yahei" panose="020B0503020204020204" pitchFamily="34" charset="-122"/>
              </a:rPr>
              <a:t>8</a:t>
            </a:r>
            <a:r>
              <a:rPr lang="zh-CN" altLang="en-US" dirty="0">
                <a:solidFill>
                  <a:srgbClr val="454545"/>
                </a:solidFill>
                <a:latin typeface="microsoft yahei" panose="020B0503020204020204" pitchFamily="34" charset="-122"/>
                <a:ea typeface="microsoft yahei" panose="020B0503020204020204" pitchFamily="34" charset="-122"/>
              </a:rPr>
              <a:t>倍的深度来评估残差网络，但它仍具有较低的复杂度。在</a:t>
            </a:r>
            <a:r>
              <a:rPr lang="en-US" altLang="zh-CN" dirty="0">
                <a:solidFill>
                  <a:srgbClr val="454545"/>
                </a:solidFill>
                <a:latin typeface="microsoft yahei" panose="020B0503020204020204" pitchFamily="34" charset="-122"/>
                <a:ea typeface="microsoft yahei" panose="020B0503020204020204" pitchFamily="34" charset="-122"/>
              </a:rPr>
              <a:t>2015</a:t>
            </a:r>
            <a:r>
              <a:rPr lang="zh-CN" altLang="en-US" dirty="0">
                <a:solidFill>
                  <a:srgbClr val="454545"/>
                </a:solidFill>
                <a:latin typeface="microsoft yahei" panose="020B0503020204020204" pitchFamily="34" charset="-122"/>
                <a:ea typeface="microsoft yahei" panose="020B0503020204020204" pitchFamily="34" charset="-122"/>
              </a:rPr>
              <a:t>年大规模视觉识别挑战赛分类任务中赢得了第一。网络结构如下：</a:t>
            </a:r>
            <a:endParaRPr lang="zh-CN" altLang="en-US" dirty="0"/>
          </a:p>
        </p:txBody>
      </p:sp>
      <p:pic>
        <p:nvPicPr>
          <p:cNvPr id="5" name="图片 4">
            <a:extLst>
              <a:ext uri="{FF2B5EF4-FFF2-40B4-BE49-F238E27FC236}">
                <a16:creationId xmlns:a16="http://schemas.microsoft.com/office/drawing/2014/main" id="{CBFA62D7-0D66-46E8-AF6B-6E7702429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128" y="1483351"/>
            <a:ext cx="4638095" cy="5009524"/>
          </a:xfrm>
          <a:prstGeom prst="rect">
            <a:avLst/>
          </a:prstGeom>
        </p:spPr>
      </p:pic>
    </p:spTree>
    <p:extLst>
      <p:ext uri="{BB962C8B-B14F-4D97-AF65-F5344CB8AC3E}">
        <p14:creationId xmlns:p14="http://schemas.microsoft.com/office/powerpoint/2010/main" val="6065628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A4B10-F109-4DCC-8CEE-19C13D25F360}"/>
              </a:ext>
            </a:extLst>
          </p:cNvPr>
          <p:cNvSpPr>
            <a:spLocks noGrp="1"/>
          </p:cNvSpPr>
          <p:nvPr>
            <p:ph type="title"/>
          </p:nvPr>
        </p:nvSpPr>
        <p:spPr/>
        <p:txBody>
          <a:bodyPr/>
          <a:lstStyle/>
          <a:p>
            <a:r>
              <a:rPr lang="en-US" altLang="zh-CN" dirty="0"/>
              <a:t>ILSVRC</a:t>
            </a:r>
            <a:r>
              <a:rPr lang="zh-CN" altLang="en-US" dirty="0"/>
              <a:t>排名情况</a:t>
            </a:r>
          </a:p>
        </p:txBody>
      </p:sp>
      <p:pic>
        <p:nvPicPr>
          <p:cNvPr id="4" name="图片 3">
            <a:extLst>
              <a:ext uri="{FF2B5EF4-FFF2-40B4-BE49-F238E27FC236}">
                <a16:creationId xmlns:a16="http://schemas.microsoft.com/office/drawing/2014/main" id="{E1A68A38-D14D-4B0F-82ED-B84252A3F8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221" y="1607085"/>
            <a:ext cx="8063204" cy="4710422"/>
          </a:xfrm>
          <a:prstGeom prst="rect">
            <a:avLst/>
          </a:prstGeom>
        </p:spPr>
      </p:pic>
    </p:spTree>
    <p:extLst>
      <p:ext uri="{BB962C8B-B14F-4D97-AF65-F5344CB8AC3E}">
        <p14:creationId xmlns:p14="http://schemas.microsoft.com/office/powerpoint/2010/main" val="29720770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96C61F8-F5F9-4CE3-A3C7-38E07B3247F7}"/>
              </a:ext>
            </a:extLst>
          </p:cNvPr>
          <p:cNvSpPr txBox="1"/>
          <p:nvPr/>
        </p:nvSpPr>
        <p:spPr>
          <a:xfrm>
            <a:off x="5075853" y="3135086"/>
            <a:ext cx="2339102" cy="769441"/>
          </a:xfrm>
          <a:prstGeom prst="rect">
            <a:avLst/>
          </a:prstGeom>
          <a:noFill/>
        </p:spPr>
        <p:txBody>
          <a:bodyPr wrap="none" rtlCol="0">
            <a:spAutoFit/>
          </a:bodyPr>
          <a:lstStyle/>
          <a:p>
            <a:r>
              <a:rPr lang="zh-CN" altLang="en-US" sz="4000" dirty="0"/>
              <a:t>谢谢</a:t>
            </a:r>
            <a:r>
              <a:rPr lang="zh-CN" altLang="en-US" sz="4400" dirty="0"/>
              <a:t>！！</a:t>
            </a:r>
            <a:endParaRPr lang="zh-CN" altLang="en-US" sz="4000" dirty="0"/>
          </a:p>
        </p:txBody>
      </p:sp>
    </p:spTree>
    <p:extLst>
      <p:ext uri="{BB962C8B-B14F-4D97-AF65-F5344CB8AC3E}">
        <p14:creationId xmlns:p14="http://schemas.microsoft.com/office/powerpoint/2010/main" val="1994386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C1C5C-4CFD-4839-B751-3F6495A0E8AA}"/>
              </a:ext>
            </a:extLst>
          </p:cNvPr>
          <p:cNvSpPr>
            <a:spLocks noGrp="1"/>
          </p:cNvSpPr>
          <p:nvPr>
            <p:ph type="title"/>
          </p:nvPr>
        </p:nvSpPr>
        <p:spPr/>
        <p:txBody>
          <a:bodyPr/>
          <a:lstStyle/>
          <a:p>
            <a:r>
              <a:rPr lang="zh-CN" altLang="en-US" dirty="0"/>
              <a:t>机器学习的应用</a:t>
            </a:r>
          </a:p>
        </p:txBody>
      </p:sp>
      <p:pic>
        <p:nvPicPr>
          <p:cNvPr id="4" name="图片 3">
            <a:extLst>
              <a:ext uri="{FF2B5EF4-FFF2-40B4-BE49-F238E27FC236}">
                <a16:creationId xmlns:a16="http://schemas.microsoft.com/office/drawing/2014/main" id="{D7694074-929F-4E15-8257-20FCE442E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88" y="1833818"/>
            <a:ext cx="4677704" cy="2243388"/>
          </a:xfrm>
          <a:prstGeom prst="rect">
            <a:avLst/>
          </a:prstGeom>
        </p:spPr>
      </p:pic>
      <p:pic>
        <p:nvPicPr>
          <p:cNvPr id="8" name="图片 7">
            <a:extLst>
              <a:ext uri="{FF2B5EF4-FFF2-40B4-BE49-F238E27FC236}">
                <a16:creationId xmlns:a16="http://schemas.microsoft.com/office/drawing/2014/main" id="{91907EFA-5B14-45CC-AD81-D854F613C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4925" y="1981200"/>
            <a:ext cx="2381250" cy="1447800"/>
          </a:xfrm>
          <a:prstGeom prst="rect">
            <a:avLst/>
          </a:prstGeom>
        </p:spPr>
      </p:pic>
      <p:pic>
        <p:nvPicPr>
          <p:cNvPr id="10" name="图片 9">
            <a:extLst>
              <a:ext uri="{FF2B5EF4-FFF2-40B4-BE49-F238E27FC236}">
                <a16:creationId xmlns:a16="http://schemas.microsoft.com/office/drawing/2014/main" id="{EF009772-94B7-4B52-99B0-EAC95C2B1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057" y="3834094"/>
            <a:ext cx="2664986" cy="1455619"/>
          </a:xfrm>
          <a:prstGeom prst="rect">
            <a:avLst/>
          </a:prstGeom>
        </p:spPr>
      </p:pic>
      <p:pic>
        <p:nvPicPr>
          <p:cNvPr id="12" name="图片 11">
            <a:extLst>
              <a:ext uri="{FF2B5EF4-FFF2-40B4-BE49-F238E27FC236}">
                <a16:creationId xmlns:a16="http://schemas.microsoft.com/office/drawing/2014/main" id="{45B3B1B3-1446-424F-8499-B01073118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663" y="4760536"/>
            <a:ext cx="2829830" cy="1890073"/>
          </a:xfrm>
          <a:prstGeom prst="rect">
            <a:avLst/>
          </a:prstGeom>
        </p:spPr>
      </p:pic>
      <p:pic>
        <p:nvPicPr>
          <p:cNvPr id="14" name="图片 13">
            <a:extLst>
              <a:ext uri="{FF2B5EF4-FFF2-40B4-BE49-F238E27FC236}">
                <a16:creationId xmlns:a16="http://schemas.microsoft.com/office/drawing/2014/main" id="{C70C6951-3EDF-44D2-B68C-1B7E3602F9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6663" y="5152715"/>
            <a:ext cx="1722857" cy="1105714"/>
          </a:xfrm>
          <a:prstGeom prst="rect">
            <a:avLst/>
          </a:prstGeom>
        </p:spPr>
      </p:pic>
    </p:spTree>
    <p:extLst>
      <p:ext uri="{BB962C8B-B14F-4D97-AF65-F5344CB8AC3E}">
        <p14:creationId xmlns:p14="http://schemas.microsoft.com/office/powerpoint/2010/main" val="356878759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1165</TotalTime>
  <Words>4867</Words>
  <Application>Microsoft Office PowerPoint</Application>
  <PresentationFormat>宽屏</PresentationFormat>
  <Paragraphs>439</Paragraphs>
  <Slides>84</Slides>
  <Notes>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84</vt:i4>
      </vt:variant>
    </vt:vector>
  </HeadingPairs>
  <TitlesOfParts>
    <vt:vector size="95" baseType="lpstr">
      <vt:lpstr>Arial Unicode MS</vt:lpstr>
      <vt:lpstr>Courier</vt:lpstr>
      <vt:lpstr>microsoft yahei</vt:lpstr>
      <vt:lpstr>PingFang SC</vt:lpstr>
      <vt:lpstr>Roboto</vt:lpstr>
      <vt:lpstr>Roboto Mono</vt:lpstr>
      <vt:lpstr>等线</vt:lpstr>
      <vt:lpstr>等线 Light</vt:lpstr>
      <vt:lpstr>Arial</vt:lpstr>
      <vt:lpstr>Verdana</vt:lpstr>
      <vt:lpstr>Office 主题​​</vt:lpstr>
      <vt:lpstr>Tensorflow基础培训</vt:lpstr>
      <vt:lpstr>目录</vt:lpstr>
      <vt:lpstr>什么是机器学习？</vt:lpstr>
      <vt:lpstr>机器学习的定义</vt:lpstr>
      <vt:lpstr>机器学习的范围</vt:lpstr>
      <vt:lpstr>机器学习的方法</vt:lpstr>
      <vt:lpstr>机器学习的应用--大数据</vt:lpstr>
      <vt:lpstr>机器学习的子类--深度学习</vt:lpstr>
      <vt:lpstr>机器学习的应用</vt:lpstr>
      <vt:lpstr>机器学习的父类--人工智能</vt:lpstr>
      <vt:lpstr>人工智能，智慧？</vt:lpstr>
      <vt:lpstr>机器学习的思考--计算机的潜意识</vt:lpstr>
      <vt:lpstr>目录</vt:lpstr>
      <vt:lpstr>Tensorflow是什么？</vt:lpstr>
      <vt:lpstr>基本概念和术语</vt:lpstr>
      <vt:lpstr>基本概念和术语</vt:lpstr>
      <vt:lpstr>基本概念和术语</vt:lpstr>
      <vt:lpstr>线性回归</vt:lpstr>
      <vt:lpstr>线性回归</vt:lpstr>
      <vt:lpstr>训练与损失</vt:lpstr>
      <vt:lpstr>常见的损失函数</vt:lpstr>
      <vt:lpstr>训练过程</vt:lpstr>
      <vt:lpstr>随机梯度下降</vt:lpstr>
      <vt:lpstr>学习速率</vt:lpstr>
      <vt:lpstr>随机梯度下降法</vt:lpstr>
      <vt:lpstr>TensorFlow 工具包</vt:lpstr>
      <vt:lpstr>过拟合</vt:lpstr>
      <vt:lpstr>机器学习泛化</vt:lpstr>
      <vt:lpstr>泛化细则</vt:lpstr>
      <vt:lpstr>拆分数据</vt:lpstr>
      <vt:lpstr>工作过程</vt:lpstr>
      <vt:lpstr>特征工程</vt:lpstr>
      <vt:lpstr>良好特征的特点</vt:lpstr>
      <vt:lpstr>清理数据</vt:lpstr>
      <vt:lpstr>缩放特征值</vt:lpstr>
      <vt:lpstr>处理极端离群值</vt:lpstr>
      <vt:lpstr>分箱</vt:lpstr>
      <vt:lpstr>清查</vt:lpstr>
      <vt:lpstr>特征组合</vt:lpstr>
      <vt:lpstr>逻辑回归</vt:lpstr>
      <vt:lpstr>逻辑回归</vt:lpstr>
      <vt:lpstr>逻辑回归的损失函数</vt:lpstr>
      <vt:lpstr>分类 (Classification)：真与假以及正类别与负类别</vt:lpstr>
      <vt:lpstr>分类 (Classification)：准确率</vt:lpstr>
      <vt:lpstr>分类 (Classification)：精确率、召回率和F1</vt:lpstr>
      <vt:lpstr>分类 (Classification)：ROC 和曲线下面积</vt:lpstr>
      <vt:lpstr>预测偏差</vt:lpstr>
      <vt:lpstr>神经网络</vt:lpstr>
      <vt:lpstr>神经网络</vt:lpstr>
      <vt:lpstr>激活函数</vt:lpstr>
      <vt:lpstr>常用的激活函数</vt:lpstr>
      <vt:lpstr>常用的激活函数</vt:lpstr>
      <vt:lpstr>失败案例</vt:lpstr>
      <vt:lpstr>丢弃正则化Dropout</vt:lpstr>
      <vt:lpstr>多类别</vt:lpstr>
      <vt:lpstr>Softmax</vt:lpstr>
      <vt:lpstr>嵌套</vt:lpstr>
      <vt:lpstr>生产环境机器学习系统 </vt:lpstr>
      <vt:lpstr>静态模型和动态模型</vt:lpstr>
      <vt:lpstr>静态推理与动态推理</vt:lpstr>
      <vt:lpstr>数据依赖关系</vt:lpstr>
      <vt:lpstr>机器学习准则</vt:lpstr>
      <vt:lpstr>目录</vt:lpstr>
      <vt:lpstr>什么是卷积神经网络？</vt:lpstr>
      <vt:lpstr>普通神经网络</vt:lpstr>
      <vt:lpstr>普通神经网络</vt:lpstr>
      <vt:lpstr>卷积神经网络的基本结构</vt:lpstr>
      <vt:lpstr>局部感受野</vt:lpstr>
      <vt:lpstr>权值共享</vt:lpstr>
      <vt:lpstr>多卷积核</vt:lpstr>
      <vt:lpstr> Down-pooling（下采样或池化）</vt:lpstr>
      <vt:lpstr>子采样</vt:lpstr>
      <vt:lpstr>Forward前向传播</vt:lpstr>
      <vt:lpstr>BackForward反向传播</vt:lpstr>
      <vt:lpstr>权值更新过程中的卷积</vt:lpstr>
      <vt:lpstr>权值更新过程中的卷积</vt:lpstr>
      <vt:lpstr>权值更新过程中的卷积</vt:lpstr>
      <vt:lpstr>LeNet</vt:lpstr>
      <vt:lpstr>AlexNet</vt:lpstr>
      <vt:lpstr>VGG-Net</vt:lpstr>
      <vt:lpstr>GoogLeNet</vt:lpstr>
      <vt:lpstr>ResNet</vt:lpstr>
      <vt:lpstr>ILSVRC排名情况</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Tensorflow基础培训</dc:title>
  <dc:creator>Administrator</dc:creator>
  <cp:lastModifiedBy>YDZHAO</cp:lastModifiedBy>
  <cp:revision>217</cp:revision>
  <dcterms:created xsi:type="dcterms:W3CDTF">2018-03-02T07:07:29Z</dcterms:created>
  <dcterms:modified xsi:type="dcterms:W3CDTF">2018-07-26T08:59:46Z</dcterms:modified>
</cp:coreProperties>
</file>